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Default Extension="png" ContentType="image/png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04478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3D3C3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04478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3D3C3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04478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04478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6054" y="372871"/>
            <a:ext cx="2691891" cy="238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04478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86227" y="1759711"/>
            <a:ext cx="3970654" cy="1861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3D3C3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2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30.jpg"/><Relationship Id="rId4" Type="http://schemas.openxmlformats.org/officeDocument/2006/relationships/image" Target="../media/image31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Relationship Id="rId3" Type="http://schemas.openxmlformats.org/officeDocument/2006/relationships/image" Target="../media/image35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Relationship Id="rId4" Type="http://schemas.openxmlformats.org/officeDocument/2006/relationships/image" Target="../media/image44.jpg"/><Relationship Id="rId5" Type="http://schemas.openxmlformats.org/officeDocument/2006/relationships/image" Target="../media/image45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Relationship Id="rId3" Type="http://schemas.openxmlformats.org/officeDocument/2006/relationships/image" Target="../media/image47.jpg"/><Relationship Id="rId4" Type="http://schemas.openxmlformats.org/officeDocument/2006/relationships/image" Target="../media/image48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/>
              <a:t>Static</a:t>
            </a:r>
            <a:r>
              <a:rPr dirty="0" spc="-15"/>
              <a:t> </a:t>
            </a:r>
            <a:r>
              <a:rPr dirty="0" spc="-10"/>
              <a:t>Website</a:t>
            </a:r>
          </a:p>
          <a:p>
            <a:pPr>
              <a:lnSpc>
                <a:spcPct val="100000"/>
              </a:lnSpc>
              <a:spcBef>
                <a:spcPts val="1785"/>
              </a:spcBef>
            </a:pPr>
          </a:p>
          <a:p>
            <a:pPr algn="ctr" marL="635">
              <a:lnSpc>
                <a:spcPct val="100000"/>
              </a:lnSpc>
            </a:pPr>
            <a:r>
              <a:rPr dirty="0" sz="1800" b="1">
                <a:solidFill>
                  <a:srgbClr val="04478E"/>
                </a:solidFill>
                <a:latin typeface="Arial"/>
                <a:cs typeface="Arial"/>
              </a:rPr>
              <a:t>Kim</a:t>
            </a:r>
            <a:r>
              <a:rPr dirty="0" sz="1800" spc="-70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04478E"/>
                </a:solidFill>
                <a:latin typeface="Arial"/>
                <a:cs typeface="Arial"/>
              </a:rPr>
              <a:t>Tae</a:t>
            </a:r>
            <a:r>
              <a:rPr dirty="0" sz="1800" spc="-55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04478E"/>
                </a:solidFill>
                <a:latin typeface="Arial"/>
                <a:cs typeface="Arial"/>
              </a:rPr>
              <a:t>Jung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30"/>
              </a:spcBef>
            </a:pPr>
            <a:r>
              <a:rPr dirty="0" sz="3200" b="1">
                <a:solidFill>
                  <a:srgbClr val="04478E"/>
                </a:solidFill>
                <a:latin typeface="Arial"/>
                <a:cs typeface="Arial"/>
              </a:rPr>
              <a:t>My</a:t>
            </a:r>
            <a:r>
              <a:rPr dirty="0" sz="3200" spc="-55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4478E"/>
                </a:solidFill>
                <a:latin typeface="Arial"/>
                <a:cs typeface="Arial"/>
              </a:rPr>
              <a:t>Portfolio</a:t>
            </a:r>
            <a:r>
              <a:rPr dirty="0" sz="3200" spc="-65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04478E"/>
                </a:solidFill>
                <a:latin typeface="Arial"/>
                <a:cs typeface="Arial"/>
              </a:rPr>
              <a:t>website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51988" y="1250950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3D3C3E"/>
                </a:solidFill>
              </a:rPr>
              <a:t>Course</a:t>
            </a:r>
            <a:r>
              <a:rPr dirty="0" sz="2400" spc="-55">
                <a:solidFill>
                  <a:srgbClr val="3D3C3E"/>
                </a:solidFill>
              </a:rPr>
              <a:t> </a:t>
            </a:r>
            <a:r>
              <a:rPr dirty="0" sz="2400">
                <a:solidFill>
                  <a:srgbClr val="3D3C3E"/>
                </a:solidFill>
              </a:rPr>
              <a:t>1</a:t>
            </a:r>
            <a:r>
              <a:rPr dirty="0" sz="2400" spc="-45">
                <a:solidFill>
                  <a:srgbClr val="3D3C3E"/>
                </a:solidFill>
              </a:rPr>
              <a:t> </a:t>
            </a:r>
            <a:r>
              <a:rPr dirty="0" sz="2400">
                <a:solidFill>
                  <a:srgbClr val="3D3C3E"/>
                </a:solidFill>
              </a:rPr>
              <a:t>Final</a:t>
            </a:r>
            <a:r>
              <a:rPr dirty="0" sz="2400" spc="-65">
                <a:solidFill>
                  <a:srgbClr val="3D3C3E"/>
                </a:solidFill>
              </a:rPr>
              <a:t> </a:t>
            </a:r>
            <a:r>
              <a:rPr dirty="0" sz="2400" spc="-10">
                <a:solidFill>
                  <a:srgbClr val="3D3C3E"/>
                </a:solidFill>
              </a:rPr>
              <a:t>Project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913" y="975868"/>
            <a:ext cx="20802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9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use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HTML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comments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84219" y="148082"/>
            <a:ext cx="19799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60655">
              <a:lnSpc>
                <a:spcPct val="100000"/>
              </a:lnSpc>
              <a:spcBef>
                <a:spcPts val="95"/>
              </a:spcBef>
            </a:pPr>
            <a:r>
              <a:rPr dirty="0"/>
              <a:t>Tae</a:t>
            </a:r>
            <a:r>
              <a:rPr dirty="0" spc="-10"/>
              <a:t> </a:t>
            </a:r>
            <a:r>
              <a:rPr dirty="0"/>
              <a:t>jung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5"/>
              <a:t> </a:t>
            </a:r>
            <a:r>
              <a:rPr dirty="0"/>
              <a:t>My</a:t>
            </a:r>
            <a:r>
              <a:rPr dirty="0" spc="-10"/>
              <a:t> </a:t>
            </a:r>
            <a:r>
              <a:rPr dirty="0"/>
              <a:t>Portfolio</a:t>
            </a:r>
            <a:r>
              <a:rPr dirty="0" spc="-5"/>
              <a:t> </a:t>
            </a:r>
            <a:r>
              <a:rPr dirty="0" spc="-25"/>
              <a:t>web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311397" y="757173"/>
            <a:ext cx="25247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HTML</a:t>
            </a:r>
            <a:r>
              <a:rPr dirty="0" sz="2400" spc="-5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3D3C3E"/>
                </a:solidFill>
                <a:latin typeface="Arial"/>
                <a:cs typeface="Arial"/>
              </a:rPr>
              <a:t>Comments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0913" y="1192580"/>
            <a:ext cx="2655570" cy="4692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  <a:p>
            <a:pPr marL="469265" indent="-282575">
              <a:lnSpc>
                <a:spcPct val="100000"/>
              </a:lnSpc>
              <a:spcBef>
                <a:spcPts val="145"/>
              </a:spcBef>
              <a:buAutoNum type="alphaLcParenR"/>
              <a:tabLst>
                <a:tab pos="46926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Did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use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comment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lines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in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your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HTML?</a:t>
            </a:r>
            <a:endParaRPr sz="850">
              <a:latin typeface="Arial"/>
              <a:cs typeface="Arial"/>
            </a:endParaRPr>
          </a:p>
          <a:p>
            <a:pPr marL="469265" indent="-282575">
              <a:lnSpc>
                <a:spcPct val="100000"/>
              </a:lnSpc>
              <a:spcBef>
                <a:spcPts val="145"/>
              </a:spcBef>
              <a:buAutoNum type="alphaLcParenR"/>
              <a:tabLst>
                <a:tab pos="46926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Give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some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examples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where,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how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and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why.</a:t>
            </a:r>
            <a:endParaRPr sz="8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3382" y="4190756"/>
            <a:ext cx="5486297" cy="79692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40560" y="1812285"/>
            <a:ext cx="4940090" cy="419278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40480" y="2528433"/>
            <a:ext cx="4795415" cy="559567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08354" y="3360812"/>
            <a:ext cx="5528490" cy="3975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913" y="975868"/>
            <a:ext cx="2613025" cy="537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10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3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inline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CSS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  <a:p>
            <a:pPr marL="469265" indent="-282575">
              <a:lnSpc>
                <a:spcPct val="100000"/>
              </a:lnSpc>
              <a:spcBef>
                <a:spcPts val="145"/>
              </a:spcBef>
              <a:buAutoNum type="alphaLcParenR"/>
              <a:tabLst>
                <a:tab pos="46926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Can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show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one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example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inline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styling?</a:t>
            </a:r>
            <a:endParaRPr sz="85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398139" y="1510664"/>
            <a:ext cx="5289550" cy="3213100"/>
          </a:xfrm>
          <a:prstGeom prst="rect">
            <a:avLst/>
          </a:prstGeom>
          <a:ln w="9905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80"/>
              </a:spcBef>
            </a:pPr>
            <a:endParaRPr sz="1500">
              <a:latin typeface="Times New Roman"/>
              <a:cs typeface="Times New Roman"/>
            </a:endParaRPr>
          </a:p>
          <a:p>
            <a:pPr algn="ctr" marL="1226185" marR="1218565">
              <a:lnSpc>
                <a:spcPct val="100000"/>
              </a:lnSpc>
            </a:pP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Add</a:t>
            </a:r>
            <a:r>
              <a:rPr dirty="0" sz="1500" spc="-5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one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or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more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screenshot(s)</a:t>
            </a:r>
            <a:r>
              <a:rPr dirty="0" sz="1500" spc="-5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spc="-25" i="1">
                <a:solidFill>
                  <a:srgbClr val="04478E"/>
                </a:solidFill>
                <a:latin typeface="Arial"/>
                <a:cs typeface="Arial"/>
              </a:rPr>
              <a:t>of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inline</a:t>
            </a:r>
            <a:r>
              <a:rPr dirty="0" sz="1500" spc="-3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CSS</a:t>
            </a:r>
            <a:r>
              <a:rPr dirty="0" sz="1500" spc="-4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in</a:t>
            </a:r>
            <a:r>
              <a:rPr dirty="0" sz="1500" spc="-3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your</a:t>
            </a:r>
            <a:r>
              <a:rPr dirty="0" sz="1500" spc="-3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spc="-10" i="1">
                <a:solidFill>
                  <a:srgbClr val="04478E"/>
                </a:solidFill>
                <a:latin typeface="Arial"/>
                <a:cs typeface="Arial"/>
              </a:rPr>
              <a:t>project,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and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remove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this</a:t>
            </a:r>
            <a:r>
              <a:rPr dirty="0" sz="1500" spc="-5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frame</a:t>
            </a:r>
            <a:r>
              <a:rPr dirty="0" sz="1500" spc="-5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and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spc="-20" i="1">
                <a:solidFill>
                  <a:srgbClr val="04478E"/>
                </a:solidFill>
                <a:latin typeface="Arial"/>
                <a:cs typeface="Arial"/>
              </a:rPr>
              <a:t>text.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481150" y="112107"/>
            <a:ext cx="2334260" cy="49974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15570">
              <a:lnSpc>
                <a:spcPct val="100000"/>
              </a:lnSpc>
              <a:spcBef>
                <a:spcPts val="38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Tae</a:t>
            </a:r>
            <a:r>
              <a:rPr dirty="0" sz="1400" spc="-10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jung</a:t>
            </a:r>
            <a:r>
              <a:rPr dirty="0" sz="1400" spc="-10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-</a:t>
            </a:r>
            <a:r>
              <a:rPr dirty="0" sz="1400" spc="-5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My</a:t>
            </a:r>
            <a:r>
              <a:rPr dirty="0" sz="1400" spc="-10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Portfolio</a:t>
            </a:r>
            <a:r>
              <a:rPr dirty="0" sz="1400" spc="-5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4478E"/>
                </a:solidFill>
                <a:latin typeface="Arial"/>
                <a:cs typeface="Arial"/>
              </a:rPr>
              <a:t>web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08971" y="606348"/>
            <a:ext cx="15297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3D3C3E"/>
                </a:solidFill>
              </a:rPr>
              <a:t>Inline</a:t>
            </a:r>
            <a:r>
              <a:rPr dirty="0" sz="2400" spc="-50">
                <a:solidFill>
                  <a:srgbClr val="3D3C3E"/>
                </a:solidFill>
              </a:rPr>
              <a:t> </a:t>
            </a:r>
            <a:r>
              <a:rPr dirty="0" sz="2400" spc="-25">
                <a:solidFill>
                  <a:srgbClr val="3D3C3E"/>
                </a:solidFill>
              </a:rPr>
              <a:t>CSS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913" y="975868"/>
            <a:ext cx="159829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11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internal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CSS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398139" y="1510664"/>
            <a:ext cx="5289550" cy="3213100"/>
          </a:xfrm>
          <a:prstGeom prst="rect">
            <a:avLst/>
          </a:prstGeom>
          <a:ln w="9905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Add</a:t>
            </a:r>
            <a:r>
              <a:rPr dirty="0" sz="1500" spc="-5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one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or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more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screenshot(s)</a:t>
            </a:r>
            <a:r>
              <a:rPr dirty="0" sz="1500" spc="-5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spc="-25" i="1">
                <a:solidFill>
                  <a:srgbClr val="04478E"/>
                </a:solidFill>
                <a:latin typeface="Arial"/>
                <a:cs typeface="Arial"/>
              </a:rPr>
              <a:t>of</a:t>
            </a:r>
            <a:endParaRPr sz="1500">
              <a:latin typeface="Arial"/>
              <a:cs typeface="Arial"/>
            </a:endParaRPr>
          </a:p>
          <a:p>
            <a:pPr algn="ctr" marL="104139" marR="97790">
              <a:lnSpc>
                <a:spcPct val="100000"/>
              </a:lnSpc>
            </a:pP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internal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CSS</a:t>
            </a:r>
            <a:r>
              <a:rPr dirty="0" sz="1500" spc="-5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in</a:t>
            </a:r>
            <a:r>
              <a:rPr dirty="0" sz="1500" spc="-4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your</a:t>
            </a:r>
            <a:r>
              <a:rPr dirty="0" sz="1500" spc="-4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project,</a:t>
            </a:r>
            <a:r>
              <a:rPr dirty="0" sz="1500" spc="-5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*make</a:t>
            </a:r>
            <a:r>
              <a:rPr dirty="0" sz="1500" spc="-4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sure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to</a:t>
            </a:r>
            <a:r>
              <a:rPr dirty="0" sz="1500" spc="-5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show</a:t>
            </a:r>
            <a:r>
              <a:rPr dirty="0" sz="1500" spc="-4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the</a:t>
            </a:r>
            <a:r>
              <a:rPr dirty="0" sz="1500" spc="-5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spc="-10" i="1">
                <a:solidFill>
                  <a:srgbClr val="04478E"/>
                </a:solidFill>
                <a:latin typeface="Arial"/>
                <a:cs typeface="Arial"/>
              </a:rPr>
              <a:t>&lt;style&gt;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elements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and</a:t>
            </a:r>
            <a:r>
              <a:rPr dirty="0" sz="1500" spc="-4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where</a:t>
            </a:r>
            <a:r>
              <a:rPr dirty="0" sz="1500" spc="-4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they</a:t>
            </a:r>
            <a:r>
              <a:rPr dirty="0" sz="1500" spc="-4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are</a:t>
            </a:r>
            <a:r>
              <a:rPr dirty="0" sz="1500" spc="-4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placed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in</a:t>
            </a:r>
            <a:r>
              <a:rPr dirty="0" sz="1500" spc="-4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the</a:t>
            </a:r>
            <a:r>
              <a:rPr dirty="0" sz="1500" spc="-4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spc="-10" i="1">
                <a:solidFill>
                  <a:srgbClr val="04478E"/>
                </a:solidFill>
                <a:latin typeface="Arial"/>
                <a:cs typeface="Arial"/>
              </a:rPr>
              <a:t>project,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and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remove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this</a:t>
            </a:r>
            <a:r>
              <a:rPr dirty="0" sz="1500" spc="-5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frame</a:t>
            </a:r>
            <a:r>
              <a:rPr dirty="0" sz="1500" spc="-5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and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spc="-20" i="1">
                <a:solidFill>
                  <a:srgbClr val="04478E"/>
                </a:solidFill>
                <a:latin typeface="Arial"/>
                <a:cs typeface="Arial"/>
              </a:rPr>
              <a:t>text.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374127" y="112107"/>
            <a:ext cx="2334260" cy="49974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222250">
              <a:lnSpc>
                <a:spcPct val="100000"/>
              </a:lnSpc>
              <a:spcBef>
                <a:spcPts val="38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Tae</a:t>
            </a:r>
            <a:r>
              <a:rPr dirty="0" sz="1400" spc="-10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jung</a:t>
            </a:r>
            <a:r>
              <a:rPr dirty="0" sz="1400" spc="-10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-</a:t>
            </a:r>
            <a:r>
              <a:rPr dirty="0" sz="1400" spc="-5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My</a:t>
            </a:r>
            <a:r>
              <a:rPr dirty="0" sz="1400" spc="-10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Portfolio</a:t>
            </a:r>
            <a:r>
              <a:rPr dirty="0" sz="1400" spc="-5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4478E"/>
                </a:solidFill>
                <a:latin typeface="Arial"/>
                <a:cs typeface="Arial"/>
              </a:rPr>
              <a:t>web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55821" y="757173"/>
            <a:ext cx="183578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3D3C3E"/>
                </a:solidFill>
              </a:rPr>
              <a:t>Internal</a:t>
            </a:r>
            <a:r>
              <a:rPr dirty="0" sz="2400" spc="-25">
                <a:solidFill>
                  <a:srgbClr val="3D3C3E"/>
                </a:solidFill>
              </a:rPr>
              <a:t> CSS</a:t>
            </a:r>
            <a:endParaRPr sz="2400"/>
          </a:p>
        </p:txBody>
      </p:sp>
      <p:sp>
        <p:nvSpPr>
          <p:cNvPr id="6" name="object 6" descr=""/>
          <p:cNvSpPr txBox="1"/>
          <p:nvPr/>
        </p:nvSpPr>
        <p:spPr>
          <a:xfrm>
            <a:off x="200913" y="1192580"/>
            <a:ext cx="2715895" cy="32131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  <a:p>
            <a:pPr marL="186690">
              <a:lnSpc>
                <a:spcPct val="100000"/>
              </a:lnSpc>
              <a:spcBef>
                <a:spcPts val="145"/>
              </a:spcBef>
              <a:tabLst>
                <a:tab pos="469265" algn="l"/>
              </a:tabLst>
            </a:pP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a)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	Can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show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one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example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internal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styling?</a:t>
            </a: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913" y="975868"/>
            <a:ext cx="16224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12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3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external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CSS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84219" y="148082"/>
            <a:ext cx="19799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59079">
              <a:lnSpc>
                <a:spcPct val="100000"/>
              </a:lnSpc>
              <a:spcBef>
                <a:spcPts val="95"/>
              </a:spcBef>
            </a:pPr>
            <a:r>
              <a:rPr dirty="0"/>
              <a:t>Tae</a:t>
            </a:r>
            <a:r>
              <a:rPr dirty="0" spc="-10"/>
              <a:t> </a:t>
            </a:r>
            <a:r>
              <a:rPr dirty="0"/>
              <a:t>jung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5"/>
              <a:t> </a:t>
            </a:r>
            <a:r>
              <a:rPr dirty="0"/>
              <a:t>My</a:t>
            </a:r>
            <a:r>
              <a:rPr dirty="0" spc="-10"/>
              <a:t> </a:t>
            </a:r>
            <a:r>
              <a:rPr dirty="0"/>
              <a:t>Portfolio</a:t>
            </a:r>
            <a:r>
              <a:rPr dirty="0" spc="-5"/>
              <a:t> </a:t>
            </a:r>
            <a:r>
              <a:rPr dirty="0" spc="-25"/>
              <a:t>web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604005" y="757173"/>
            <a:ext cx="19411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External</a:t>
            </a:r>
            <a:r>
              <a:rPr dirty="0" sz="2400" spc="-9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spc="-25" b="1">
                <a:solidFill>
                  <a:srgbClr val="3D3C3E"/>
                </a:solidFill>
                <a:latin typeface="Arial"/>
                <a:cs typeface="Arial"/>
              </a:rPr>
              <a:t>CSS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0913" y="1192580"/>
            <a:ext cx="2572385" cy="32131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  <a:p>
            <a:pPr marL="186690">
              <a:lnSpc>
                <a:spcPct val="100000"/>
              </a:lnSpc>
              <a:spcBef>
                <a:spcPts val="145"/>
              </a:spcBef>
              <a:tabLst>
                <a:tab pos="469265" algn="l"/>
              </a:tabLst>
            </a:pP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a)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	Did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use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external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styling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in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your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project?</a:t>
            </a:r>
            <a:endParaRPr sz="8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2260" y="1578448"/>
            <a:ext cx="7016423" cy="33168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481112" y="112107"/>
            <a:ext cx="2334260" cy="49974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15570">
              <a:lnSpc>
                <a:spcPct val="100000"/>
              </a:lnSpc>
              <a:spcBef>
                <a:spcPts val="38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Tae</a:t>
            </a:r>
            <a:r>
              <a:rPr dirty="0" sz="1400" spc="-10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jung</a:t>
            </a:r>
            <a:r>
              <a:rPr dirty="0" sz="1400" spc="-10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-</a:t>
            </a:r>
            <a:r>
              <a:rPr dirty="0" sz="1400" spc="-5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My</a:t>
            </a:r>
            <a:r>
              <a:rPr dirty="0" sz="1400" spc="-10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Portfolio</a:t>
            </a:r>
            <a:r>
              <a:rPr dirty="0" sz="1400" spc="-5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4478E"/>
                </a:solidFill>
                <a:latin typeface="Arial"/>
                <a:cs typeface="Arial"/>
              </a:rPr>
              <a:t>web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69710" y="565172"/>
            <a:ext cx="5808980" cy="61785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30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  <a:spcBef>
                <a:spcPts val="560"/>
              </a:spcBef>
              <a:tabLst>
                <a:tab pos="473075" algn="l"/>
              </a:tabLst>
            </a:pP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a)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	What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is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example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element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with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block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display</a:t>
            </a:r>
            <a:r>
              <a:rPr dirty="0" sz="850" spc="30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baseline="5787" sz="3600" b="1">
                <a:solidFill>
                  <a:srgbClr val="3D3C3E"/>
                </a:solidFill>
                <a:latin typeface="Arial"/>
                <a:cs typeface="Arial"/>
              </a:rPr>
              <a:t>CSS</a:t>
            </a:r>
            <a:r>
              <a:rPr dirty="0" baseline="5787" sz="3600" spc="-52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baseline="5787" sz="3600" b="1">
                <a:solidFill>
                  <a:srgbClr val="3D3C3E"/>
                </a:solidFill>
                <a:latin typeface="Arial"/>
                <a:cs typeface="Arial"/>
              </a:rPr>
              <a:t>Block</a:t>
            </a:r>
            <a:r>
              <a:rPr dirty="0" baseline="5787" sz="3600" spc="-52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baseline="5787" sz="3600" spc="-15" b="1">
                <a:solidFill>
                  <a:srgbClr val="3D3C3E"/>
                </a:solidFill>
                <a:latin typeface="Arial"/>
                <a:cs typeface="Arial"/>
              </a:rPr>
              <a:t>Display</a:t>
            </a:r>
            <a:endParaRPr baseline="5787" sz="3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82410" y="355777"/>
            <a:ext cx="172720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13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3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block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elements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58113" y="1506219"/>
            <a:ext cx="76454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in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your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project?</a:t>
            </a:r>
            <a:endParaRPr sz="85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846" y="1483885"/>
            <a:ext cx="2674705" cy="350943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8872" y="1619638"/>
            <a:ext cx="6084816" cy="32215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913" y="975868"/>
            <a:ext cx="172783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14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3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inline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elements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84028" y="148082"/>
            <a:ext cx="19799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60655">
              <a:lnSpc>
                <a:spcPct val="100000"/>
              </a:lnSpc>
              <a:spcBef>
                <a:spcPts val="95"/>
              </a:spcBef>
            </a:pPr>
            <a:r>
              <a:rPr dirty="0"/>
              <a:t>Tae</a:t>
            </a:r>
            <a:r>
              <a:rPr dirty="0" spc="-10"/>
              <a:t> </a:t>
            </a:r>
            <a:r>
              <a:rPr dirty="0"/>
              <a:t>jung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5"/>
              <a:t> </a:t>
            </a:r>
            <a:r>
              <a:rPr dirty="0"/>
              <a:t>My</a:t>
            </a:r>
            <a:r>
              <a:rPr dirty="0" spc="-10"/>
              <a:t> </a:t>
            </a:r>
            <a:r>
              <a:rPr dirty="0"/>
              <a:t>Portfolio</a:t>
            </a:r>
            <a:r>
              <a:rPr dirty="0" spc="-5"/>
              <a:t> </a:t>
            </a:r>
            <a:r>
              <a:rPr dirty="0" spc="-25"/>
              <a:t>web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225292" y="757173"/>
            <a:ext cx="26962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CSS</a:t>
            </a:r>
            <a:r>
              <a:rPr dirty="0" sz="2400" spc="-4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Inline</a:t>
            </a:r>
            <a:r>
              <a:rPr dirty="0" sz="2400" spc="-5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3D3C3E"/>
                </a:solidFill>
                <a:latin typeface="Arial"/>
                <a:cs typeface="Arial"/>
              </a:rPr>
              <a:t>Display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0913" y="1192580"/>
            <a:ext cx="2987040" cy="105981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  <a:p>
            <a:pPr marL="469900" marR="5080" indent="-283210">
              <a:lnSpc>
                <a:spcPct val="114100"/>
              </a:lnSpc>
              <a:tabLst>
                <a:tab pos="469265" algn="l"/>
              </a:tabLst>
            </a:pP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a)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	What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is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example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element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with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inline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display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in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your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project?</a:t>
            </a: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850">
              <a:latin typeface="Arial"/>
              <a:cs typeface="Arial"/>
            </a:endParaRPr>
          </a:p>
          <a:p>
            <a:pPr marL="12700" marR="5080">
              <a:lnSpc>
                <a:spcPct val="113799"/>
              </a:lnSpc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Note: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Many</a:t>
            </a:r>
            <a:r>
              <a:rPr dirty="0" sz="850" spc="-20" i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elements</a:t>
            </a:r>
            <a:r>
              <a:rPr dirty="0" sz="850" spc="-30" i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have</a:t>
            </a:r>
            <a:r>
              <a:rPr dirty="0" sz="850" spc="-25" i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display</a:t>
            </a:r>
            <a:r>
              <a:rPr dirty="0" sz="850" spc="-40" i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inline</a:t>
            </a:r>
            <a:r>
              <a:rPr dirty="0" sz="850" spc="-35" i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by</a:t>
            </a:r>
            <a:r>
              <a:rPr dirty="0" sz="850" spc="-30" i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default,</a:t>
            </a:r>
            <a:r>
              <a:rPr dirty="0" sz="850" spc="-30" i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so</a:t>
            </a:r>
            <a:r>
              <a:rPr dirty="0" sz="850" spc="-30" i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25" i="1">
                <a:solidFill>
                  <a:srgbClr val="7E7E7E"/>
                </a:solidFill>
                <a:latin typeface="Arial"/>
                <a:cs typeface="Arial"/>
              </a:rPr>
              <a:t> do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not</a:t>
            </a:r>
            <a:r>
              <a:rPr dirty="0" sz="850" spc="-20" i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need</a:t>
            </a:r>
            <a:r>
              <a:rPr dirty="0" sz="850" spc="-20" i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to</a:t>
            </a:r>
            <a:r>
              <a:rPr dirty="0" sz="850" spc="-15" i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explicitly</a:t>
            </a:r>
            <a:r>
              <a:rPr dirty="0" sz="850" spc="-35" i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give</a:t>
            </a:r>
            <a:r>
              <a:rPr dirty="0" sz="850" spc="-30" i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it</a:t>
            </a:r>
            <a:r>
              <a:rPr dirty="0" sz="850" spc="-20" i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in</a:t>
            </a:r>
            <a:r>
              <a:rPr dirty="0" sz="850" spc="-25" i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your</a:t>
            </a:r>
            <a:r>
              <a:rPr dirty="0" sz="850" spc="-15" i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CSS.</a:t>
            </a:r>
            <a:r>
              <a:rPr dirty="0" sz="850" spc="-35" i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Simply</a:t>
            </a:r>
            <a:r>
              <a:rPr dirty="0" sz="850" spc="-40" i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indicate</a:t>
            </a:r>
            <a:r>
              <a:rPr dirty="0" sz="850" spc="-25" i="1">
                <a:solidFill>
                  <a:srgbClr val="7E7E7E"/>
                </a:solidFill>
                <a:latin typeface="Arial"/>
                <a:cs typeface="Arial"/>
              </a:rPr>
              <a:t> an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element</a:t>
            </a:r>
            <a:r>
              <a:rPr dirty="0" sz="850" spc="-25" i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in</a:t>
            </a:r>
            <a:r>
              <a:rPr dirty="0" sz="850" spc="-30" i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your</a:t>
            </a:r>
            <a:r>
              <a:rPr dirty="0" sz="850" spc="-20" i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project</a:t>
            </a:r>
            <a:r>
              <a:rPr dirty="0" sz="850" spc="-30" i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that</a:t>
            </a:r>
            <a:r>
              <a:rPr dirty="0" sz="850" spc="-20" i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has</a:t>
            </a:r>
            <a:r>
              <a:rPr dirty="0" sz="850" spc="-20" i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inline</a:t>
            </a:r>
            <a:r>
              <a:rPr dirty="0" sz="850" spc="-40" i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display</a:t>
            </a:r>
            <a:r>
              <a:rPr dirty="0" sz="850" spc="-35" i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7E7E7E"/>
                </a:solidFill>
                <a:latin typeface="Arial"/>
                <a:cs typeface="Arial"/>
              </a:rPr>
              <a:t>and</a:t>
            </a:r>
            <a:r>
              <a:rPr dirty="0" sz="850" spc="-25" i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20" i="1">
                <a:solidFill>
                  <a:srgbClr val="7E7E7E"/>
                </a:solidFill>
                <a:latin typeface="Arial"/>
                <a:cs typeface="Arial"/>
              </a:rPr>
              <a:t>why.</a:t>
            </a: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913" y="975868"/>
            <a:ext cx="202755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15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 inline-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block 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elements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84079" y="148082"/>
            <a:ext cx="19799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67335">
              <a:lnSpc>
                <a:spcPct val="100000"/>
              </a:lnSpc>
              <a:spcBef>
                <a:spcPts val="95"/>
              </a:spcBef>
            </a:pPr>
            <a:r>
              <a:rPr dirty="0"/>
              <a:t>Tae</a:t>
            </a:r>
            <a:r>
              <a:rPr dirty="0" spc="-10"/>
              <a:t> </a:t>
            </a:r>
            <a:r>
              <a:rPr dirty="0"/>
              <a:t>jung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5"/>
              <a:t> </a:t>
            </a:r>
            <a:r>
              <a:rPr dirty="0"/>
              <a:t>My</a:t>
            </a:r>
            <a:r>
              <a:rPr dirty="0" spc="-10"/>
              <a:t> </a:t>
            </a:r>
            <a:r>
              <a:rPr dirty="0"/>
              <a:t>Portfolio</a:t>
            </a:r>
            <a:r>
              <a:rPr dirty="0" spc="-5"/>
              <a:t> </a:t>
            </a:r>
            <a:r>
              <a:rPr dirty="0" spc="-25"/>
              <a:t>web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2759710" y="757173"/>
            <a:ext cx="36271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CSS</a:t>
            </a:r>
            <a:r>
              <a:rPr dirty="0" sz="2400" spc="-5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3D3C3E"/>
                </a:solidFill>
                <a:latin typeface="Arial"/>
                <a:cs typeface="Arial"/>
              </a:rPr>
              <a:t>Inline-</a:t>
            </a: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Block</a:t>
            </a:r>
            <a:r>
              <a:rPr dirty="0" sz="2400" spc="-7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3D3C3E"/>
                </a:solidFill>
                <a:latin typeface="Arial"/>
                <a:cs typeface="Arial"/>
              </a:rPr>
              <a:t>Display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0913" y="1192580"/>
            <a:ext cx="2911475" cy="61722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  <a:p>
            <a:pPr marL="469900" marR="5080" indent="-283210">
              <a:lnSpc>
                <a:spcPct val="114100"/>
              </a:lnSpc>
              <a:buAutoNum type="alphaLcParenR"/>
              <a:tabLst>
                <a:tab pos="469900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What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is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example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element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with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inline-block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display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in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your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project?</a:t>
            </a:r>
            <a:endParaRPr sz="850">
              <a:latin typeface="Arial"/>
              <a:cs typeface="Arial"/>
            </a:endParaRPr>
          </a:p>
          <a:p>
            <a:pPr marL="469265" indent="-282575">
              <a:lnSpc>
                <a:spcPct val="100000"/>
              </a:lnSpc>
              <a:spcBef>
                <a:spcPts val="145"/>
              </a:spcBef>
              <a:buAutoNum type="alphaLcParenR"/>
              <a:tabLst>
                <a:tab pos="46926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Why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does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that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element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have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inline-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block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display?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07074" y="2055838"/>
            <a:ext cx="9027160" cy="3062605"/>
            <a:chOff x="107074" y="2055838"/>
            <a:chExt cx="9027160" cy="3062605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4078" y="2055838"/>
              <a:ext cx="5689776" cy="306226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74" y="2548356"/>
              <a:ext cx="3343747" cy="2545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913" y="975868"/>
            <a:ext cx="1857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16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3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CSS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type</a:t>
            </a:r>
            <a:r>
              <a:rPr dirty="0" sz="800" spc="-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selector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84028" y="148082"/>
            <a:ext cx="19799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67335">
              <a:lnSpc>
                <a:spcPct val="100000"/>
              </a:lnSpc>
              <a:spcBef>
                <a:spcPts val="95"/>
              </a:spcBef>
            </a:pPr>
            <a:r>
              <a:rPr dirty="0"/>
              <a:t>Tae</a:t>
            </a:r>
            <a:r>
              <a:rPr dirty="0" spc="-10"/>
              <a:t> </a:t>
            </a:r>
            <a:r>
              <a:rPr dirty="0"/>
              <a:t>jung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5"/>
              <a:t> </a:t>
            </a:r>
            <a:r>
              <a:rPr dirty="0"/>
              <a:t>My</a:t>
            </a:r>
            <a:r>
              <a:rPr dirty="0" spc="-10"/>
              <a:t> </a:t>
            </a:r>
            <a:r>
              <a:rPr dirty="0"/>
              <a:t>Portfolio</a:t>
            </a:r>
            <a:r>
              <a:rPr dirty="0" spc="-5"/>
              <a:t> </a:t>
            </a:r>
            <a:r>
              <a:rPr dirty="0" spc="-25"/>
              <a:t>web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218433" y="757173"/>
            <a:ext cx="27108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CSS</a:t>
            </a:r>
            <a:r>
              <a:rPr dirty="0" sz="2400" spc="-9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spc="-20" b="1">
                <a:solidFill>
                  <a:srgbClr val="3D3C3E"/>
                </a:solidFill>
                <a:latin typeface="Arial"/>
                <a:cs typeface="Arial"/>
              </a:rPr>
              <a:t>Type</a:t>
            </a:r>
            <a:r>
              <a:rPr dirty="0" sz="2400" spc="-10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3D3C3E"/>
                </a:solidFill>
                <a:latin typeface="Arial"/>
                <a:cs typeface="Arial"/>
              </a:rPr>
              <a:t>Selector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0913" y="1192580"/>
            <a:ext cx="2949575" cy="4692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  <a:p>
            <a:pPr marL="469900" marR="5080" indent="-283210">
              <a:lnSpc>
                <a:spcPct val="114100"/>
              </a:lnSpc>
              <a:tabLst>
                <a:tab pos="469265" algn="l"/>
              </a:tabLst>
            </a:pP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a)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	What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is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example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type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selector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in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CSS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of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your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project?</a:t>
            </a:r>
            <a:endParaRPr sz="8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2539" y="1584694"/>
            <a:ext cx="5307622" cy="355880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1228" y="2800293"/>
            <a:ext cx="2806160" cy="16629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913" y="975868"/>
            <a:ext cx="190563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17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3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CSS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class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 selector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84181" y="148082"/>
            <a:ext cx="19799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67335">
              <a:lnSpc>
                <a:spcPct val="100000"/>
              </a:lnSpc>
              <a:spcBef>
                <a:spcPts val="95"/>
              </a:spcBef>
            </a:pPr>
            <a:r>
              <a:rPr dirty="0"/>
              <a:t>Tae</a:t>
            </a:r>
            <a:r>
              <a:rPr dirty="0" spc="-10"/>
              <a:t> </a:t>
            </a:r>
            <a:r>
              <a:rPr dirty="0"/>
              <a:t>jung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5"/>
              <a:t> </a:t>
            </a:r>
            <a:r>
              <a:rPr dirty="0"/>
              <a:t>My</a:t>
            </a:r>
            <a:r>
              <a:rPr dirty="0" spc="-10"/>
              <a:t> </a:t>
            </a:r>
            <a:r>
              <a:rPr dirty="0"/>
              <a:t>Portfolio</a:t>
            </a:r>
            <a:r>
              <a:rPr dirty="0" spc="-5"/>
              <a:t> </a:t>
            </a:r>
            <a:r>
              <a:rPr dirty="0" spc="-25"/>
              <a:t>web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155950" y="757173"/>
            <a:ext cx="28365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CSS</a:t>
            </a:r>
            <a:r>
              <a:rPr dirty="0" sz="2400" spc="-7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Class</a:t>
            </a:r>
            <a:r>
              <a:rPr dirty="0" sz="2400" spc="-7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3D3C3E"/>
                </a:solidFill>
                <a:latin typeface="Arial"/>
                <a:cs typeface="Arial"/>
              </a:rPr>
              <a:t>Selector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0913" y="1192580"/>
            <a:ext cx="2990215" cy="4692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  <a:p>
            <a:pPr marL="469900" marR="5080" indent="-283210">
              <a:lnSpc>
                <a:spcPct val="114100"/>
              </a:lnSpc>
              <a:tabLst>
                <a:tab pos="469265" algn="l"/>
              </a:tabLst>
            </a:pP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a)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	What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is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example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class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selector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in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CSS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of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your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project?</a:t>
            </a:r>
            <a:endParaRPr sz="8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8856" y="1297957"/>
            <a:ext cx="5030649" cy="354625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021" y="1723241"/>
            <a:ext cx="3573373" cy="311466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913" y="975868"/>
            <a:ext cx="17386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18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CSS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id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selector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84219" y="148082"/>
            <a:ext cx="19799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60655">
              <a:lnSpc>
                <a:spcPct val="100000"/>
              </a:lnSpc>
              <a:spcBef>
                <a:spcPts val="95"/>
              </a:spcBef>
            </a:pPr>
            <a:r>
              <a:rPr dirty="0"/>
              <a:t>Tae</a:t>
            </a:r>
            <a:r>
              <a:rPr dirty="0" spc="-10"/>
              <a:t> </a:t>
            </a:r>
            <a:r>
              <a:rPr dirty="0"/>
              <a:t>jung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5"/>
              <a:t> </a:t>
            </a:r>
            <a:r>
              <a:rPr dirty="0"/>
              <a:t>My</a:t>
            </a:r>
            <a:r>
              <a:rPr dirty="0" spc="-10"/>
              <a:t> </a:t>
            </a:r>
            <a:r>
              <a:rPr dirty="0"/>
              <a:t>Portfolio</a:t>
            </a:r>
            <a:r>
              <a:rPr dirty="0" spc="-5"/>
              <a:t> </a:t>
            </a:r>
            <a:r>
              <a:rPr dirty="0" spc="-25"/>
              <a:t>web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427984" y="757173"/>
            <a:ext cx="22917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CSS</a:t>
            </a:r>
            <a:r>
              <a:rPr dirty="0" sz="2400" spc="-3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Id</a:t>
            </a:r>
            <a:r>
              <a:rPr dirty="0" sz="2400" spc="-4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3D3C3E"/>
                </a:solidFill>
                <a:latin typeface="Arial"/>
                <a:cs typeface="Arial"/>
              </a:rPr>
              <a:t>Selector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0913" y="1192580"/>
            <a:ext cx="2889250" cy="4692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  <a:p>
            <a:pPr marL="469900" marR="5080" indent="-283210">
              <a:lnSpc>
                <a:spcPct val="114100"/>
              </a:lnSpc>
              <a:tabLst>
                <a:tab pos="469265" algn="l"/>
              </a:tabLst>
            </a:pP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a)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	What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is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example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id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selector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in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CSS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of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your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project?</a:t>
            </a:r>
            <a:endParaRPr sz="8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909" y="1893859"/>
            <a:ext cx="3190585" cy="313651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18856" y="1297957"/>
            <a:ext cx="5030649" cy="35462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584206" y="148082"/>
            <a:ext cx="19792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10185">
              <a:lnSpc>
                <a:spcPct val="100000"/>
              </a:lnSpc>
              <a:spcBef>
                <a:spcPts val="95"/>
              </a:spcBef>
            </a:pPr>
            <a:r>
              <a:rPr dirty="0"/>
              <a:t>Tae</a:t>
            </a:r>
            <a:r>
              <a:rPr dirty="0" spc="-5"/>
              <a:t> </a:t>
            </a:r>
            <a:r>
              <a:rPr dirty="0"/>
              <a:t>jung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35"/>
              <a:t> </a:t>
            </a:r>
            <a:r>
              <a:rPr dirty="0"/>
              <a:t>My</a:t>
            </a:r>
            <a:r>
              <a:rPr dirty="0" spc="-10"/>
              <a:t> </a:t>
            </a:r>
            <a:r>
              <a:rPr dirty="0"/>
              <a:t>Portfolio</a:t>
            </a:r>
            <a:r>
              <a:rPr dirty="0" spc="-5"/>
              <a:t> </a:t>
            </a:r>
            <a:r>
              <a:rPr dirty="0" spc="-25"/>
              <a:t>web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790696" y="757173"/>
            <a:ext cx="15659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My</a:t>
            </a:r>
            <a:r>
              <a:rPr dirty="0" sz="2400" spc="-4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00913" y="975868"/>
            <a:ext cx="15741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1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3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your</a:t>
            </a:r>
            <a:r>
              <a:rPr dirty="0" sz="800" spc="-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0913" y="1194256"/>
            <a:ext cx="2465705" cy="720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50594">
              <a:lnSpc>
                <a:spcPct val="113799"/>
              </a:lnSpc>
              <a:spcBef>
                <a:spcPts val="100"/>
              </a:spcBef>
            </a:pP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Open</a:t>
            </a:r>
            <a:r>
              <a:rPr dirty="0" sz="80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your</a:t>
            </a:r>
            <a:r>
              <a:rPr dirty="0" sz="80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website</a:t>
            </a:r>
            <a:r>
              <a:rPr dirty="0" sz="80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on</a:t>
            </a:r>
            <a:r>
              <a:rPr dirty="0" sz="80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dirty="0" sz="80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7E7E7E"/>
                </a:solidFill>
                <a:latin typeface="Arial"/>
                <a:cs typeface="Arial"/>
              </a:rPr>
              <a:t>browser, </a:t>
            </a: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and</a:t>
            </a:r>
            <a:r>
              <a:rPr dirty="0" sz="80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0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0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00">
              <a:latin typeface="Arial"/>
              <a:cs typeface="Arial"/>
            </a:endParaRPr>
          </a:p>
          <a:p>
            <a:pPr marL="469265" indent="-282575">
              <a:lnSpc>
                <a:spcPct val="100000"/>
              </a:lnSpc>
              <a:spcBef>
                <a:spcPts val="135"/>
              </a:spcBef>
              <a:buAutoNum type="alphaLcParenR"/>
              <a:tabLst>
                <a:tab pos="469265" algn="l"/>
              </a:tabLst>
            </a:pP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What</a:t>
            </a:r>
            <a:r>
              <a:rPr dirty="0" sz="80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is</a:t>
            </a:r>
            <a:r>
              <a:rPr dirty="0" sz="80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your</a:t>
            </a:r>
            <a:r>
              <a:rPr dirty="0" sz="80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website</a:t>
            </a:r>
            <a:r>
              <a:rPr dirty="0" sz="80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7E7E7E"/>
                </a:solidFill>
                <a:latin typeface="Arial"/>
                <a:cs typeface="Arial"/>
              </a:rPr>
              <a:t>about?</a:t>
            </a:r>
            <a:endParaRPr sz="800">
              <a:latin typeface="Arial"/>
              <a:cs typeface="Arial"/>
            </a:endParaRPr>
          </a:p>
          <a:p>
            <a:pPr marL="469265" indent="-282575">
              <a:lnSpc>
                <a:spcPct val="100000"/>
              </a:lnSpc>
              <a:spcBef>
                <a:spcPts val="135"/>
              </a:spcBef>
              <a:buAutoNum type="alphaLcParenR"/>
              <a:tabLst>
                <a:tab pos="469265" algn="l"/>
              </a:tabLst>
            </a:pP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What</a:t>
            </a:r>
            <a:r>
              <a:rPr dirty="0" sz="80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pages</a:t>
            </a:r>
            <a:r>
              <a:rPr dirty="0" sz="80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and</a:t>
            </a:r>
            <a:r>
              <a:rPr dirty="0" sz="80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content</a:t>
            </a:r>
            <a:r>
              <a:rPr dirty="0" sz="80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does</a:t>
            </a:r>
            <a:r>
              <a:rPr dirty="0" sz="80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it</a:t>
            </a:r>
            <a:r>
              <a:rPr dirty="0" sz="80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7E7E7E"/>
                </a:solidFill>
                <a:latin typeface="Arial"/>
                <a:cs typeface="Arial"/>
              </a:rPr>
              <a:t>have?</a:t>
            </a:r>
            <a:endParaRPr sz="800">
              <a:latin typeface="Arial"/>
              <a:cs typeface="Arial"/>
            </a:endParaRPr>
          </a:p>
          <a:p>
            <a:pPr marL="469265" indent="-282575">
              <a:lnSpc>
                <a:spcPct val="100000"/>
              </a:lnSpc>
              <a:spcBef>
                <a:spcPts val="135"/>
              </a:spcBef>
              <a:buAutoNum type="alphaLcParenR"/>
              <a:tabLst>
                <a:tab pos="469265" algn="l"/>
              </a:tabLst>
            </a:pP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How</a:t>
            </a:r>
            <a:r>
              <a:rPr dirty="0" sz="80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do</a:t>
            </a:r>
            <a:r>
              <a:rPr dirty="0" sz="80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0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navigate</a:t>
            </a:r>
            <a:r>
              <a:rPr dirty="0" sz="80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7E7E7E"/>
                </a:solidFill>
                <a:latin typeface="Arial"/>
                <a:cs typeface="Arial"/>
              </a:rPr>
              <a:t>through </a:t>
            </a: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your</a:t>
            </a:r>
            <a:r>
              <a:rPr dirty="0" sz="80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7E7E7E"/>
                </a:solidFill>
                <a:latin typeface="Arial"/>
                <a:cs typeface="Arial"/>
              </a:rPr>
              <a:t>website?</a:t>
            </a:r>
            <a:endParaRPr sz="8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6200" y="1498853"/>
            <a:ext cx="5069586" cy="353034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324769" y="112107"/>
            <a:ext cx="2334260" cy="49974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271780">
              <a:lnSpc>
                <a:spcPct val="100000"/>
              </a:lnSpc>
              <a:spcBef>
                <a:spcPts val="38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Tae</a:t>
            </a:r>
            <a:r>
              <a:rPr dirty="0" sz="1400" spc="-10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jung</a:t>
            </a:r>
            <a:r>
              <a:rPr dirty="0" sz="1400" spc="-10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-</a:t>
            </a:r>
            <a:r>
              <a:rPr dirty="0" sz="1400" spc="-5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My</a:t>
            </a:r>
            <a:r>
              <a:rPr dirty="0" sz="1400" spc="-10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Portfolio</a:t>
            </a:r>
            <a:r>
              <a:rPr dirty="0" sz="1400" spc="-5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4478E"/>
                </a:solidFill>
                <a:latin typeface="Arial"/>
                <a:cs typeface="Arial"/>
              </a:rPr>
              <a:t>web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435603" y="757173"/>
            <a:ext cx="22764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CSS</a:t>
            </a:r>
            <a:r>
              <a:rPr dirty="0" sz="2400" spc="-5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Box</a:t>
            </a:r>
            <a:r>
              <a:rPr dirty="0" sz="2400" spc="-6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3D3C3E"/>
                </a:solidFill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73151" y="253974"/>
            <a:ext cx="17449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19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CSS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Box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Model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73151" y="488670"/>
            <a:ext cx="120332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53288" y="646277"/>
            <a:ext cx="2677795" cy="321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5275" marR="5080" indent="-283210">
              <a:lnSpc>
                <a:spcPct val="114100"/>
              </a:lnSpc>
              <a:spcBef>
                <a:spcPts val="100"/>
              </a:spcBef>
              <a:tabLst>
                <a:tab pos="295275" algn="l"/>
              </a:tabLst>
            </a:pP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a)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	Can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showcase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how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utilize</a:t>
            </a:r>
            <a:r>
              <a:rPr dirty="0" sz="850" spc="-4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Box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Model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for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styling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elements?</a:t>
            </a:r>
            <a:endParaRPr sz="8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10488" y="941933"/>
            <a:ext cx="2212340" cy="91186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295275" indent="-282575">
              <a:lnSpc>
                <a:spcPct val="100000"/>
              </a:lnSpc>
              <a:spcBef>
                <a:spcPts val="240"/>
              </a:spcBef>
              <a:buAutoNum type="romanLcParenR"/>
              <a:tabLst>
                <a:tab pos="29527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Did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use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box-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sizing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property?</a:t>
            </a:r>
            <a:endParaRPr sz="850">
              <a:latin typeface="Arial"/>
              <a:cs typeface="Arial"/>
            </a:endParaRPr>
          </a:p>
          <a:p>
            <a:pPr marL="295275" indent="-282575">
              <a:lnSpc>
                <a:spcPct val="100000"/>
              </a:lnSpc>
              <a:spcBef>
                <a:spcPts val="145"/>
              </a:spcBef>
              <a:buAutoNum type="romanLcParenR"/>
              <a:tabLst>
                <a:tab pos="29527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Does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element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have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margin?</a:t>
            </a:r>
            <a:endParaRPr sz="850">
              <a:latin typeface="Arial"/>
              <a:cs typeface="Arial"/>
            </a:endParaRPr>
          </a:p>
          <a:p>
            <a:pPr marL="295275" indent="-282575">
              <a:lnSpc>
                <a:spcPct val="100000"/>
              </a:lnSpc>
              <a:spcBef>
                <a:spcPts val="145"/>
              </a:spcBef>
              <a:buAutoNum type="romanLcParenR"/>
              <a:tabLst>
                <a:tab pos="29527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Does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element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have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border?</a:t>
            </a:r>
            <a:endParaRPr sz="850">
              <a:latin typeface="Arial"/>
              <a:cs typeface="Arial"/>
            </a:endParaRPr>
          </a:p>
          <a:p>
            <a:pPr marL="295275" indent="-282575">
              <a:lnSpc>
                <a:spcPct val="100000"/>
              </a:lnSpc>
              <a:spcBef>
                <a:spcPts val="140"/>
              </a:spcBef>
              <a:buAutoNum type="romanLcParenR"/>
              <a:tabLst>
                <a:tab pos="29527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Does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element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have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padding?</a:t>
            </a:r>
            <a:endParaRPr sz="850">
              <a:latin typeface="Arial"/>
              <a:cs typeface="Arial"/>
            </a:endParaRPr>
          </a:p>
          <a:p>
            <a:pPr marL="295275" marR="5080" indent="-283210">
              <a:lnSpc>
                <a:spcPct val="114100"/>
              </a:lnSpc>
              <a:buAutoNum type="romanLcParenR"/>
              <a:tabLst>
                <a:tab pos="29527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Does</a:t>
            </a:r>
            <a:r>
              <a:rPr dirty="0" sz="850" spc="-4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element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have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width,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height,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or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content?</a:t>
            </a:r>
            <a:endParaRPr sz="85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631" y="1981215"/>
            <a:ext cx="2628455" cy="316228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8840" y="1203157"/>
            <a:ext cx="5543255" cy="387342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913" y="975868"/>
            <a:ext cx="20167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20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3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basic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CSS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properties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198620" y="2756154"/>
            <a:ext cx="3687445" cy="711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Add</a:t>
            </a:r>
            <a:r>
              <a:rPr dirty="0" sz="1500" spc="-3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</a:t>
            </a:r>
            <a:r>
              <a:rPr dirty="0" sz="1500" spc="-3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screenshot</a:t>
            </a:r>
            <a:r>
              <a:rPr dirty="0" sz="1500" spc="-3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of</a:t>
            </a:r>
            <a:r>
              <a:rPr dirty="0" sz="1500" spc="-3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the</a:t>
            </a:r>
            <a:r>
              <a:rPr dirty="0" sz="1500" spc="-4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spc="-10" i="1">
                <a:solidFill>
                  <a:srgbClr val="04478E"/>
                </a:solidFill>
                <a:latin typeface="Arial"/>
                <a:cs typeface="Arial"/>
              </a:rPr>
              <a:t>element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as</a:t>
            </a:r>
            <a:r>
              <a:rPr dirty="0" sz="1500" spc="-3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it</a:t>
            </a:r>
            <a:r>
              <a:rPr dirty="0" sz="1500" spc="-4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appears</a:t>
            </a:r>
            <a:r>
              <a:rPr dirty="0" sz="1500" spc="-3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on</a:t>
            </a:r>
            <a:r>
              <a:rPr dirty="0" sz="1500" spc="-3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the</a:t>
            </a:r>
            <a:r>
              <a:rPr dirty="0" sz="1500" spc="-3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website</a:t>
            </a:r>
            <a:r>
              <a:rPr dirty="0" sz="1500" spc="-3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in</a:t>
            </a:r>
            <a:r>
              <a:rPr dirty="0" sz="1500" spc="-3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the</a:t>
            </a:r>
            <a:r>
              <a:rPr dirty="0" sz="1500" spc="-3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spc="-10" i="1">
                <a:solidFill>
                  <a:srgbClr val="04478E"/>
                </a:solidFill>
                <a:latin typeface="Arial"/>
                <a:cs typeface="Arial"/>
              </a:rPr>
              <a:t>browser,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and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remove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this</a:t>
            </a:r>
            <a:r>
              <a:rPr dirty="0" sz="1500" spc="-5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frame</a:t>
            </a:r>
            <a:r>
              <a:rPr dirty="0" sz="1500" spc="-5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and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spc="-20" i="1">
                <a:solidFill>
                  <a:srgbClr val="04478E"/>
                </a:solidFill>
                <a:latin typeface="Arial"/>
                <a:cs typeface="Arial"/>
              </a:rPr>
              <a:t>text.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456875" y="112107"/>
            <a:ext cx="2334260" cy="49974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38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Tae</a:t>
            </a:r>
            <a:r>
              <a:rPr dirty="0" sz="1400" spc="-10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jung</a:t>
            </a:r>
            <a:r>
              <a:rPr dirty="0" sz="1400" spc="-10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-</a:t>
            </a:r>
            <a:r>
              <a:rPr dirty="0" sz="1400" spc="-5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My</a:t>
            </a:r>
            <a:r>
              <a:rPr dirty="0" sz="1400" spc="-10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Portfolio</a:t>
            </a:r>
            <a:r>
              <a:rPr dirty="0" sz="1400" spc="-5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4478E"/>
                </a:solidFill>
                <a:latin typeface="Arial"/>
                <a:cs typeface="Arial"/>
              </a:rPr>
              <a:t>web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03550" y="757173"/>
            <a:ext cx="314198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3D3C3E"/>
                </a:solidFill>
              </a:rPr>
              <a:t>CSS</a:t>
            </a:r>
            <a:r>
              <a:rPr dirty="0" sz="2400" spc="-65">
                <a:solidFill>
                  <a:srgbClr val="3D3C3E"/>
                </a:solidFill>
              </a:rPr>
              <a:t> </a:t>
            </a:r>
            <a:r>
              <a:rPr dirty="0" sz="2400">
                <a:solidFill>
                  <a:srgbClr val="3D3C3E"/>
                </a:solidFill>
              </a:rPr>
              <a:t>Basic</a:t>
            </a:r>
            <a:r>
              <a:rPr dirty="0" sz="2400" spc="-60">
                <a:solidFill>
                  <a:srgbClr val="3D3C3E"/>
                </a:solidFill>
              </a:rPr>
              <a:t> </a:t>
            </a:r>
            <a:r>
              <a:rPr dirty="0" sz="2400" spc="-10">
                <a:solidFill>
                  <a:srgbClr val="3D3C3E"/>
                </a:solidFill>
              </a:rPr>
              <a:t>Properties</a:t>
            </a:r>
            <a:endParaRPr sz="2400"/>
          </a:p>
        </p:txBody>
      </p:sp>
      <p:sp>
        <p:nvSpPr>
          <p:cNvPr id="6" name="object 6" descr=""/>
          <p:cNvSpPr txBox="1"/>
          <p:nvPr/>
        </p:nvSpPr>
        <p:spPr>
          <a:xfrm>
            <a:off x="200913" y="1192580"/>
            <a:ext cx="2248535" cy="61722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  <a:p>
            <a:pPr marL="469265" indent="-282575">
              <a:lnSpc>
                <a:spcPct val="100000"/>
              </a:lnSpc>
              <a:spcBef>
                <a:spcPts val="145"/>
              </a:spcBef>
              <a:buAutoNum type="alphaLcParenR"/>
              <a:tabLst>
                <a:tab pos="46926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Did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use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background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properties?</a:t>
            </a:r>
            <a:endParaRPr sz="850">
              <a:latin typeface="Arial"/>
              <a:cs typeface="Arial"/>
            </a:endParaRPr>
          </a:p>
          <a:p>
            <a:pPr marL="469265" indent="-282575">
              <a:lnSpc>
                <a:spcPct val="100000"/>
              </a:lnSpc>
              <a:spcBef>
                <a:spcPts val="145"/>
              </a:spcBef>
              <a:buAutoNum type="alphaLcParenR"/>
              <a:tabLst>
                <a:tab pos="46926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Did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use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color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properties?</a:t>
            </a:r>
            <a:endParaRPr sz="850">
              <a:latin typeface="Arial"/>
              <a:cs typeface="Arial"/>
            </a:endParaRPr>
          </a:p>
          <a:p>
            <a:pPr marL="469265" indent="-282575">
              <a:lnSpc>
                <a:spcPct val="100000"/>
              </a:lnSpc>
              <a:spcBef>
                <a:spcPts val="145"/>
              </a:spcBef>
              <a:buAutoNum type="alphaLcParenR"/>
              <a:tabLst>
                <a:tab pos="46926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Did</a:t>
            </a:r>
            <a:r>
              <a:rPr dirty="0" sz="850" spc="-4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use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font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and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text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properties?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4040" y="1471489"/>
            <a:ext cx="8894445" cy="3446779"/>
            <a:chOff x="74040" y="1471489"/>
            <a:chExt cx="8894445" cy="3446779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40" y="2073132"/>
              <a:ext cx="4610354" cy="284492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1478" y="1471489"/>
              <a:ext cx="4886641" cy="33830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913" y="975868"/>
            <a:ext cx="250888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21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pseudo-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classes with</a:t>
            </a:r>
            <a:r>
              <a:rPr dirty="0" sz="800" spc="-4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link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styles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83940" y="148082"/>
            <a:ext cx="19799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93040">
              <a:lnSpc>
                <a:spcPct val="100000"/>
              </a:lnSpc>
              <a:spcBef>
                <a:spcPts val="95"/>
              </a:spcBef>
            </a:pPr>
            <a:r>
              <a:rPr dirty="0"/>
              <a:t>Tae</a:t>
            </a:r>
            <a:r>
              <a:rPr dirty="0" spc="-10"/>
              <a:t> </a:t>
            </a:r>
            <a:r>
              <a:rPr dirty="0"/>
              <a:t>jung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5"/>
              <a:t> </a:t>
            </a:r>
            <a:r>
              <a:rPr dirty="0"/>
              <a:t>My</a:t>
            </a:r>
            <a:r>
              <a:rPr dirty="0" spc="-10"/>
              <a:t> </a:t>
            </a:r>
            <a:r>
              <a:rPr dirty="0"/>
              <a:t>Portfolio</a:t>
            </a:r>
            <a:r>
              <a:rPr dirty="0" spc="-5"/>
              <a:t> </a:t>
            </a:r>
            <a:r>
              <a:rPr dirty="0" spc="-25"/>
              <a:t>web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178810" y="709472"/>
            <a:ext cx="278955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6255" marR="5080" indent="-504190">
              <a:lnSpc>
                <a:spcPct val="114100"/>
              </a:lnSpc>
              <a:spcBef>
                <a:spcPts val="100"/>
              </a:spcBef>
            </a:pPr>
            <a:r>
              <a:rPr dirty="0" sz="2200" b="1">
                <a:solidFill>
                  <a:srgbClr val="3D3C3E"/>
                </a:solidFill>
                <a:latin typeface="Arial"/>
                <a:cs typeface="Arial"/>
              </a:rPr>
              <a:t>CSS</a:t>
            </a:r>
            <a:r>
              <a:rPr dirty="0" sz="2200" spc="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200" spc="-20" b="1">
                <a:solidFill>
                  <a:srgbClr val="3D3C3E"/>
                </a:solidFill>
                <a:latin typeface="Arial"/>
                <a:cs typeface="Arial"/>
              </a:rPr>
              <a:t>Pseudo-</a:t>
            </a:r>
            <a:r>
              <a:rPr dirty="0" sz="2200" spc="-10" b="1">
                <a:solidFill>
                  <a:srgbClr val="3D3C3E"/>
                </a:solidFill>
                <a:latin typeface="Arial"/>
                <a:cs typeface="Arial"/>
              </a:rPr>
              <a:t>classes </a:t>
            </a:r>
            <a:r>
              <a:rPr dirty="0" sz="2200" b="1">
                <a:solidFill>
                  <a:srgbClr val="3D3C3E"/>
                </a:solidFill>
                <a:latin typeface="Arial"/>
                <a:cs typeface="Arial"/>
              </a:rPr>
              <a:t>&amp;</a:t>
            </a:r>
            <a:r>
              <a:rPr dirty="0" sz="2200" spc="-3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3D3C3E"/>
                </a:solidFill>
                <a:latin typeface="Arial"/>
                <a:cs typeface="Arial"/>
              </a:rPr>
              <a:t>Link</a:t>
            </a:r>
            <a:r>
              <a:rPr dirty="0" sz="2200" spc="-3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3D3C3E"/>
                </a:solidFill>
                <a:latin typeface="Arial"/>
                <a:cs typeface="Arial"/>
              </a:rPr>
              <a:t>Styles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0913" y="1210563"/>
            <a:ext cx="120332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75411" y="1340409"/>
            <a:ext cx="2497455" cy="91186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295275" indent="-282575">
              <a:lnSpc>
                <a:spcPct val="100000"/>
              </a:lnSpc>
              <a:spcBef>
                <a:spcPts val="240"/>
              </a:spcBef>
              <a:buAutoNum type="alphaLcParenR"/>
              <a:tabLst>
                <a:tab pos="29527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Did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 use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pseudo-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classes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in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your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project?</a:t>
            </a:r>
            <a:endParaRPr sz="850">
              <a:latin typeface="Arial"/>
              <a:cs typeface="Arial"/>
            </a:endParaRPr>
          </a:p>
          <a:p>
            <a:pPr marL="295275" indent="-282575">
              <a:lnSpc>
                <a:spcPct val="100000"/>
              </a:lnSpc>
              <a:spcBef>
                <a:spcPts val="145"/>
              </a:spcBef>
              <a:buAutoNum type="alphaLcParenR"/>
              <a:tabLst>
                <a:tab pos="295275" algn="l"/>
              </a:tabLst>
            </a:pP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Showcase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example</a:t>
            </a:r>
            <a:r>
              <a:rPr dirty="0" sz="850" spc="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of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:link</a:t>
            </a:r>
            <a:endParaRPr sz="850">
              <a:latin typeface="Arial"/>
              <a:cs typeface="Arial"/>
            </a:endParaRPr>
          </a:p>
          <a:p>
            <a:pPr marL="295275" indent="-282575">
              <a:lnSpc>
                <a:spcPct val="100000"/>
              </a:lnSpc>
              <a:spcBef>
                <a:spcPts val="145"/>
              </a:spcBef>
              <a:buAutoNum type="alphaLcParenR"/>
              <a:tabLst>
                <a:tab pos="295275" algn="l"/>
              </a:tabLst>
            </a:pP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Showcase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example</a:t>
            </a:r>
            <a:r>
              <a:rPr dirty="0" sz="850" spc="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of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:visited</a:t>
            </a:r>
            <a:endParaRPr sz="850">
              <a:latin typeface="Arial"/>
              <a:cs typeface="Arial"/>
            </a:endParaRPr>
          </a:p>
          <a:p>
            <a:pPr marL="295275" indent="-282575">
              <a:lnSpc>
                <a:spcPct val="100000"/>
              </a:lnSpc>
              <a:spcBef>
                <a:spcPts val="145"/>
              </a:spcBef>
              <a:buAutoNum type="alphaLcParenR"/>
              <a:tabLst>
                <a:tab pos="295275" algn="l"/>
              </a:tabLst>
            </a:pP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Showcase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example</a:t>
            </a:r>
            <a:r>
              <a:rPr dirty="0" sz="850" spc="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of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:hover</a:t>
            </a:r>
            <a:endParaRPr sz="850">
              <a:latin typeface="Arial"/>
              <a:cs typeface="Arial"/>
            </a:endParaRPr>
          </a:p>
          <a:p>
            <a:pPr marL="295275" indent="-282575">
              <a:lnSpc>
                <a:spcPct val="100000"/>
              </a:lnSpc>
              <a:spcBef>
                <a:spcPts val="145"/>
              </a:spcBef>
              <a:buAutoNum type="alphaLcParenR"/>
              <a:tabLst>
                <a:tab pos="295275" algn="l"/>
              </a:tabLst>
            </a:pP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Showcase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example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:active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or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:focus</a:t>
            </a:r>
            <a:endParaRPr sz="850">
              <a:latin typeface="Arial"/>
              <a:cs typeface="Arial"/>
            </a:endParaRPr>
          </a:p>
          <a:p>
            <a:pPr marL="295275" indent="-282575">
              <a:lnSpc>
                <a:spcPct val="100000"/>
              </a:lnSpc>
              <a:spcBef>
                <a:spcPts val="135"/>
              </a:spcBef>
              <a:buAutoNum type="alphaLcParenR"/>
              <a:tabLst>
                <a:tab pos="29527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Did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follow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LVHA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order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for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link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styling?</a:t>
            </a:r>
            <a:endParaRPr sz="85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886" y="2424825"/>
            <a:ext cx="4711954" cy="195592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6574" y="3440246"/>
            <a:ext cx="3776035" cy="65032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27338" y="2764622"/>
            <a:ext cx="3792450" cy="18914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913" y="975868"/>
            <a:ext cx="177800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22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Floated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Element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398139" y="1510664"/>
            <a:ext cx="5289550" cy="3213100"/>
          </a:xfrm>
          <a:prstGeom prst="rect">
            <a:avLst/>
          </a:prstGeom>
          <a:ln w="9905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80"/>
              </a:spcBef>
            </a:pPr>
            <a:endParaRPr sz="1500">
              <a:latin typeface="Times New Roman"/>
              <a:cs typeface="Times New Roman"/>
            </a:endParaRPr>
          </a:p>
          <a:p>
            <a:pPr marL="812800" marR="806450" indent="148590">
              <a:lnSpc>
                <a:spcPct val="100000"/>
              </a:lnSpc>
            </a:pP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Add</a:t>
            </a:r>
            <a:r>
              <a:rPr dirty="0" sz="1500" spc="-4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screenshot</a:t>
            </a:r>
            <a:r>
              <a:rPr dirty="0" sz="1500" spc="-4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of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the</a:t>
            </a:r>
            <a:r>
              <a:rPr dirty="0" sz="1500" spc="-5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floated</a:t>
            </a:r>
            <a:r>
              <a:rPr dirty="0" sz="1500" spc="-3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spc="-10" i="1">
                <a:solidFill>
                  <a:srgbClr val="04478E"/>
                </a:solidFill>
                <a:latin typeface="Arial"/>
                <a:cs typeface="Arial"/>
              </a:rPr>
              <a:t>element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as</a:t>
            </a:r>
            <a:r>
              <a:rPr dirty="0" sz="1500" spc="-3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it</a:t>
            </a:r>
            <a:r>
              <a:rPr dirty="0" sz="1500" spc="-4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appears</a:t>
            </a:r>
            <a:r>
              <a:rPr dirty="0" sz="1500" spc="-3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on</a:t>
            </a:r>
            <a:r>
              <a:rPr dirty="0" sz="1500" spc="-3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the</a:t>
            </a:r>
            <a:r>
              <a:rPr dirty="0" sz="1500" spc="-3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website</a:t>
            </a:r>
            <a:r>
              <a:rPr dirty="0" sz="1500" spc="-3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in</a:t>
            </a:r>
            <a:r>
              <a:rPr dirty="0" sz="1500" spc="-3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the</a:t>
            </a:r>
            <a:r>
              <a:rPr dirty="0" sz="1500" spc="-3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spc="-10" i="1">
                <a:solidFill>
                  <a:srgbClr val="04478E"/>
                </a:solidFill>
                <a:latin typeface="Arial"/>
                <a:cs typeface="Arial"/>
              </a:rPr>
              <a:t>browser,</a:t>
            </a:r>
            <a:endParaRPr sz="1500">
              <a:latin typeface="Arial"/>
              <a:cs typeface="Arial"/>
            </a:endParaRPr>
          </a:p>
          <a:p>
            <a:pPr marL="1304925">
              <a:lnSpc>
                <a:spcPct val="100000"/>
              </a:lnSpc>
            </a:pP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and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remove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this</a:t>
            </a:r>
            <a:r>
              <a:rPr dirty="0" sz="1500" spc="-5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frame</a:t>
            </a:r>
            <a:r>
              <a:rPr dirty="0" sz="1500" spc="-5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and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spc="-20" i="1">
                <a:solidFill>
                  <a:srgbClr val="04478E"/>
                </a:solidFill>
                <a:latin typeface="Arial"/>
                <a:cs typeface="Arial"/>
              </a:rPr>
              <a:t>text.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226054" y="112107"/>
            <a:ext cx="2338070" cy="49974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38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  <a:p>
            <a:pPr algn="r" marR="8255">
              <a:lnSpc>
                <a:spcPct val="100000"/>
              </a:lnSpc>
              <a:spcBef>
                <a:spcPts val="330"/>
              </a:spcBef>
            </a:pP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Tae</a:t>
            </a:r>
            <a:r>
              <a:rPr dirty="0" sz="1400" spc="-10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jung</a:t>
            </a:r>
            <a:r>
              <a:rPr dirty="0" sz="1400" spc="-10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-</a:t>
            </a:r>
            <a:r>
              <a:rPr dirty="0" sz="1400" spc="-5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My</a:t>
            </a:r>
            <a:r>
              <a:rPr dirty="0" sz="1400" spc="-10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Portfolio</a:t>
            </a:r>
            <a:r>
              <a:rPr dirty="0" sz="1400" spc="-5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4478E"/>
                </a:solidFill>
                <a:latin typeface="Arial"/>
                <a:cs typeface="Arial"/>
              </a:rPr>
              <a:t>web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42003" y="757173"/>
            <a:ext cx="14643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3D3C3E"/>
                </a:solidFill>
              </a:rPr>
              <a:t>CSS</a:t>
            </a:r>
            <a:r>
              <a:rPr dirty="0" sz="2400" spc="-50">
                <a:solidFill>
                  <a:srgbClr val="3D3C3E"/>
                </a:solidFill>
              </a:rPr>
              <a:t> </a:t>
            </a:r>
            <a:r>
              <a:rPr dirty="0" sz="2400" spc="-20">
                <a:solidFill>
                  <a:srgbClr val="3D3C3E"/>
                </a:solidFill>
              </a:rPr>
              <a:t>Float</a:t>
            </a:r>
            <a:endParaRPr sz="2400"/>
          </a:p>
        </p:txBody>
      </p:sp>
      <p:sp>
        <p:nvSpPr>
          <p:cNvPr id="6" name="object 6" descr=""/>
          <p:cNvSpPr txBox="1"/>
          <p:nvPr/>
        </p:nvSpPr>
        <p:spPr>
          <a:xfrm>
            <a:off x="200913" y="1210563"/>
            <a:ext cx="120332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75411" y="1340409"/>
            <a:ext cx="2411095" cy="469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5275" marR="5080" indent="-283210">
              <a:lnSpc>
                <a:spcPct val="114100"/>
              </a:lnSpc>
              <a:spcBef>
                <a:spcPts val="100"/>
              </a:spcBef>
              <a:buAutoNum type="alphaLcParenR"/>
              <a:tabLst>
                <a:tab pos="29527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Can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showcase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example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Floated element?</a:t>
            </a:r>
            <a:endParaRPr sz="850">
              <a:latin typeface="Arial"/>
              <a:cs typeface="Arial"/>
            </a:endParaRPr>
          </a:p>
          <a:p>
            <a:pPr marL="295275" indent="-282575">
              <a:lnSpc>
                <a:spcPct val="100000"/>
              </a:lnSpc>
              <a:spcBef>
                <a:spcPts val="140"/>
              </a:spcBef>
              <a:buAutoNum type="alphaLcParenR"/>
              <a:tabLst>
                <a:tab pos="29527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Is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it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floated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left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or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right?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Why?</a:t>
            </a:r>
            <a:endParaRPr sz="8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05359" y="3004185"/>
            <a:ext cx="3068955" cy="1023619"/>
          </a:xfrm>
          <a:prstGeom prst="rect">
            <a:avLst/>
          </a:prstGeom>
          <a:ln w="9905">
            <a:solidFill>
              <a:srgbClr val="000000"/>
            </a:solidFill>
          </a:ln>
        </p:spPr>
        <p:txBody>
          <a:bodyPr wrap="square" lIns="0" tIns="58419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9"/>
              </a:spcBef>
            </a:pPr>
            <a:endParaRPr sz="1500">
              <a:latin typeface="Times New Roman"/>
              <a:cs typeface="Times New Roman"/>
            </a:endParaRPr>
          </a:p>
          <a:p>
            <a:pPr marL="381000" marR="88265" indent="-285750">
              <a:lnSpc>
                <a:spcPct val="100000"/>
              </a:lnSpc>
              <a:spcBef>
                <a:spcPts val="5"/>
              </a:spcBef>
            </a:pP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Add</a:t>
            </a:r>
            <a:r>
              <a:rPr dirty="0" sz="1500" spc="-3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</a:t>
            </a:r>
            <a:r>
              <a:rPr dirty="0" sz="1500" spc="-3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screenshot</a:t>
            </a:r>
            <a:r>
              <a:rPr dirty="0" sz="1500" spc="-3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of</a:t>
            </a:r>
            <a:r>
              <a:rPr dirty="0" sz="1500" spc="-3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the</a:t>
            </a:r>
            <a:r>
              <a:rPr dirty="0" sz="1500" spc="-4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CSS,</a:t>
            </a:r>
            <a:r>
              <a:rPr dirty="0" sz="1500" spc="-4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spc="-25" i="1">
                <a:solidFill>
                  <a:srgbClr val="04478E"/>
                </a:solidFill>
                <a:latin typeface="Arial"/>
                <a:cs typeface="Arial"/>
              </a:rPr>
              <a:t>and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remove</a:t>
            </a:r>
            <a:r>
              <a:rPr dirty="0" sz="1500" spc="-5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this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frame</a:t>
            </a:r>
            <a:r>
              <a:rPr dirty="0" sz="1500" spc="-6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and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spc="-10" i="1">
                <a:solidFill>
                  <a:srgbClr val="04478E"/>
                </a:solidFill>
                <a:latin typeface="Arial"/>
                <a:cs typeface="Arial"/>
              </a:rPr>
              <a:t>text.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913" y="975868"/>
            <a:ext cx="1694814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23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3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Clear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Property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398139" y="1510664"/>
            <a:ext cx="5289550" cy="3213100"/>
          </a:xfrm>
          <a:prstGeom prst="rect">
            <a:avLst/>
          </a:prstGeom>
          <a:ln w="9905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80"/>
              </a:spcBef>
            </a:pPr>
            <a:endParaRPr sz="1500">
              <a:latin typeface="Times New Roman"/>
              <a:cs typeface="Times New Roman"/>
            </a:endParaRPr>
          </a:p>
          <a:p>
            <a:pPr marL="728345" marR="721360" indent="158115">
              <a:lnSpc>
                <a:spcPct val="100000"/>
              </a:lnSpc>
            </a:pP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Add</a:t>
            </a:r>
            <a:r>
              <a:rPr dirty="0" sz="1500" spc="-4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screenshot</a:t>
            </a:r>
            <a:r>
              <a:rPr dirty="0" sz="1500" spc="-4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of</a:t>
            </a:r>
            <a:r>
              <a:rPr dirty="0" sz="1500" spc="-5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the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cleared</a:t>
            </a:r>
            <a:r>
              <a:rPr dirty="0" sz="1500" spc="-3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spc="-10" i="1">
                <a:solidFill>
                  <a:srgbClr val="04478E"/>
                </a:solidFill>
                <a:latin typeface="Arial"/>
                <a:cs typeface="Arial"/>
              </a:rPr>
              <a:t>elements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as</a:t>
            </a:r>
            <a:r>
              <a:rPr dirty="0" sz="1500" spc="-3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they</a:t>
            </a:r>
            <a:r>
              <a:rPr dirty="0" sz="1500" spc="-3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appear</a:t>
            </a:r>
            <a:r>
              <a:rPr dirty="0" sz="1500" spc="-3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on</a:t>
            </a:r>
            <a:r>
              <a:rPr dirty="0" sz="1500" spc="-3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the</a:t>
            </a:r>
            <a:r>
              <a:rPr dirty="0" sz="1500" spc="-3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website</a:t>
            </a:r>
            <a:r>
              <a:rPr dirty="0" sz="1500" spc="-3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in</a:t>
            </a:r>
            <a:r>
              <a:rPr dirty="0" sz="1500" spc="-3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the</a:t>
            </a:r>
            <a:r>
              <a:rPr dirty="0" sz="1500" spc="-3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spc="-10" i="1">
                <a:solidFill>
                  <a:srgbClr val="04478E"/>
                </a:solidFill>
                <a:latin typeface="Arial"/>
                <a:cs typeface="Arial"/>
              </a:rPr>
              <a:t>browser,</a:t>
            </a:r>
            <a:endParaRPr sz="1500">
              <a:latin typeface="Arial"/>
              <a:cs typeface="Arial"/>
            </a:endParaRPr>
          </a:p>
          <a:p>
            <a:pPr marL="1304925">
              <a:lnSpc>
                <a:spcPct val="100000"/>
              </a:lnSpc>
            </a:pP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and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remove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this</a:t>
            </a:r>
            <a:r>
              <a:rPr dirty="0" sz="1500" spc="-5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frame</a:t>
            </a:r>
            <a:r>
              <a:rPr dirty="0" sz="1500" spc="-5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and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spc="-20" i="1">
                <a:solidFill>
                  <a:srgbClr val="04478E"/>
                </a:solidFill>
                <a:latin typeface="Arial"/>
                <a:cs typeface="Arial"/>
              </a:rPr>
              <a:t>text.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407333" y="112107"/>
            <a:ext cx="2334260" cy="49974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30"/>
              </a:spcBef>
            </a:pP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Tae</a:t>
            </a:r>
            <a:r>
              <a:rPr dirty="0" sz="1400" spc="-10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jung</a:t>
            </a:r>
            <a:r>
              <a:rPr dirty="0" sz="1400" spc="-10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-</a:t>
            </a:r>
            <a:r>
              <a:rPr dirty="0" sz="1400" spc="-5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My</a:t>
            </a:r>
            <a:r>
              <a:rPr dirty="0" sz="1400" spc="-10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Portfolio</a:t>
            </a:r>
            <a:r>
              <a:rPr dirty="0" sz="1400" spc="-5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4478E"/>
                </a:solidFill>
                <a:latin typeface="Arial"/>
                <a:cs typeface="Arial"/>
              </a:rPr>
              <a:t>web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55950" y="757173"/>
            <a:ext cx="283654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3D3C3E"/>
                </a:solidFill>
              </a:rPr>
              <a:t>CSS</a:t>
            </a:r>
            <a:r>
              <a:rPr dirty="0" sz="2400" spc="-70">
                <a:solidFill>
                  <a:srgbClr val="3D3C3E"/>
                </a:solidFill>
              </a:rPr>
              <a:t> </a:t>
            </a:r>
            <a:r>
              <a:rPr dirty="0" sz="2400">
                <a:solidFill>
                  <a:srgbClr val="3D3C3E"/>
                </a:solidFill>
              </a:rPr>
              <a:t>Clear</a:t>
            </a:r>
            <a:r>
              <a:rPr dirty="0" sz="2400" spc="-65">
                <a:solidFill>
                  <a:srgbClr val="3D3C3E"/>
                </a:solidFill>
              </a:rPr>
              <a:t> </a:t>
            </a:r>
            <a:r>
              <a:rPr dirty="0" sz="2400" spc="-10">
                <a:solidFill>
                  <a:srgbClr val="3D3C3E"/>
                </a:solidFill>
              </a:rPr>
              <a:t>Property</a:t>
            </a:r>
            <a:endParaRPr sz="2400"/>
          </a:p>
        </p:txBody>
      </p:sp>
      <p:sp>
        <p:nvSpPr>
          <p:cNvPr id="6" name="object 6" descr=""/>
          <p:cNvSpPr txBox="1"/>
          <p:nvPr/>
        </p:nvSpPr>
        <p:spPr>
          <a:xfrm>
            <a:off x="200913" y="1210563"/>
            <a:ext cx="120332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75411" y="1340409"/>
            <a:ext cx="2416175" cy="469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5275" marR="45720" indent="-283210">
              <a:lnSpc>
                <a:spcPct val="114100"/>
              </a:lnSpc>
              <a:spcBef>
                <a:spcPts val="100"/>
              </a:spcBef>
              <a:buAutoNum type="alphaLcParenR"/>
              <a:tabLst>
                <a:tab pos="29527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Can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showcase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example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clear property?</a:t>
            </a:r>
            <a:endParaRPr sz="850">
              <a:latin typeface="Arial"/>
              <a:cs typeface="Arial"/>
            </a:endParaRPr>
          </a:p>
          <a:p>
            <a:pPr marL="295275" indent="-282575">
              <a:lnSpc>
                <a:spcPct val="100000"/>
              </a:lnSpc>
              <a:spcBef>
                <a:spcPts val="140"/>
              </a:spcBef>
              <a:buAutoNum type="alphaLcParenR"/>
              <a:tabLst>
                <a:tab pos="29527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What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elements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are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being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cleared,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and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why?</a:t>
            </a:r>
            <a:endParaRPr sz="8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05359" y="3004185"/>
            <a:ext cx="3068955" cy="1023619"/>
          </a:xfrm>
          <a:prstGeom prst="rect">
            <a:avLst/>
          </a:prstGeom>
          <a:ln w="9905">
            <a:solidFill>
              <a:srgbClr val="000000"/>
            </a:solidFill>
          </a:ln>
        </p:spPr>
        <p:txBody>
          <a:bodyPr wrap="square" lIns="0" tIns="58419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9"/>
              </a:spcBef>
            </a:pPr>
            <a:endParaRPr sz="1500">
              <a:latin typeface="Times New Roman"/>
              <a:cs typeface="Times New Roman"/>
            </a:endParaRPr>
          </a:p>
          <a:p>
            <a:pPr marL="381000" marR="88265" indent="-285750">
              <a:lnSpc>
                <a:spcPct val="100000"/>
              </a:lnSpc>
              <a:spcBef>
                <a:spcPts val="5"/>
              </a:spcBef>
            </a:pP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Add</a:t>
            </a:r>
            <a:r>
              <a:rPr dirty="0" sz="1500" spc="-3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</a:t>
            </a:r>
            <a:r>
              <a:rPr dirty="0" sz="1500" spc="-3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screenshot</a:t>
            </a:r>
            <a:r>
              <a:rPr dirty="0" sz="1500" spc="-3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of</a:t>
            </a:r>
            <a:r>
              <a:rPr dirty="0" sz="1500" spc="-3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the</a:t>
            </a:r>
            <a:r>
              <a:rPr dirty="0" sz="1500" spc="-4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CSS,</a:t>
            </a:r>
            <a:r>
              <a:rPr dirty="0" sz="1500" spc="-4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spc="-25" i="1">
                <a:solidFill>
                  <a:srgbClr val="04478E"/>
                </a:solidFill>
                <a:latin typeface="Arial"/>
                <a:cs typeface="Arial"/>
              </a:rPr>
              <a:t>and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remove</a:t>
            </a:r>
            <a:r>
              <a:rPr dirty="0" sz="1500" spc="-5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this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frame</a:t>
            </a:r>
            <a:r>
              <a:rPr dirty="0" sz="1500" spc="-60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i="1">
                <a:solidFill>
                  <a:srgbClr val="04478E"/>
                </a:solidFill>
                <a:latin typeface="Arial"/>
                <a:cs typeface="Arial"/>
              </a:rPr>
              <a:t>and</a:t>
            </a:r>
            <a:r>
              <a:rPr dirty="0" sz="1500" spc="-45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500" spc="-10" i="1">
                <a:solidFill>
                  <a:srgbClr val="04478E"/>
                </a:solidFill>
                <a:latin typeface="Arial"/>
                <a:cs typeface="Arial"/>
              </a:rPr>
              <a:t>text.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913" y="671068"/>
            <a:ext cx="19653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24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3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a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Flexbox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 Container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84016" y="148082"/>
            <a:ext cx="19799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93040">
              <a:lnSpc>
                <a:spcPct val="100000"/>
              </a:lnSpc>
              <a:spcBef>
                <a:spcPts val="95"/>
              </a:spcBef>
            </a:pPr>
            <a:r>
              <a:rPr dirty="0"/>
              <a:t>Tae</a:t>
            </a:r>
            <a:r>
              <a:rPr dirty="0" spc="-10"/>
              <a:t> </a:t>
            </a:r>
            <a:r>
              <a:rPr dirty="0"/>
              <a:t>jung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5"/>
              <a:t> </a:t>
            </a:r>
            <a:r>
              <a:rPr dirty="0"/>
              <a:t>My</a:t>
            </a:r>
            <a:r>
              <a:rPr dirty="0" spc="-10"/>
              <a:t> </a:t>
            </a:r>
            <a:r>
              <a:rPr dirty="0"/>
              <a:t>Portfolio</a:t>
            </a:r>
            <a:r>
              <a:rPr dirty="0" spc="-5"/>
              <a:t> </a:t>
            </a:r>
            <a:r>
              <a:rPr dirty="0" spc="-25"/>
              <a:t>web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2877820" y="757173"/>
            <a:ext cx="33921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CSS</a:t>
            </a:r>
            <a:r>
              <a:rPr dirty="0" sz="2400" spc="-6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Flexbox</a:t>
            </a:r>
            <a:r>
              <a:rPr dirty="0" sz="2400" spc="-7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3D3C3E"/>
                </a:solidFill>
                <a:latin typeface="Arial"/>
                <a:cs typeface="Arial"/>
              </a:rPr>
              <a:t>Container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0913" y="905763"/>
            <a:ext cx="120332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76174" y="1035609"/>
            <a:ext cx="2693035" cy="1355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0975" marR="5080" indent="-168910">
              <a:lnSpc>
                <a:spcPct val="114100"/>
              </a:lnSpc>
              <a:spcBef>
                <a:spcPts val="100"/>
              </a:spcBef>
              <a:buAutoNum type="alphaLcParenR"/>
              <a:tabLst>
                <a:tab pos="18097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Can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showcase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example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element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with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5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 display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Flex?</a:t>
            </a:r>
            <a:endParaRPr sz="850">
              <a:latin typeface="Arial"/>
              <a:cs typeface="Arial"/>
            </a:endParaRPr>
          </a:p>
          <a:p>
            <a:pPr lvl="1" marL="409575" indent="-168275">
              <a:lnSpc>
                <a:spcPct val="100000"/>
              </a:lnSpc>
              <a:spcBef>
                <a:spcPts val="140"/>
              </a:spcBef>
              <a:buAutoNum type="romanLcParenR"/>
              <a:tabLst>
                <a:tab pos="40957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Did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 use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justify-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content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property?</a:t>
            </a:r>
            <a:endParaRPr sz="850">
              <a:latin typeface="Arial"/>
              <a:cs typeface="Arial"/>
            </a:endParaRPr>
          </a:p>
          <a:p>
            <a:pPr lvl="1" marL="408305" indent="-167640">
              <a:lnSpc>
                <a:spcPct val="100000"/>
              </a:lnSpc>
              <a:spcBef>
                <a:spcPts val="145"/>
              </a:spcBef>
              <a:buAutoNum type="romanLcParenR"/>
              <a:tabLst>
                <a:tab pos="40830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Did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 use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align-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items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property?</a:t>
            </a:r>
            <a:endParaRPr sz="850">
              <a:latin typeface="Arial"/>
              <a:cs typeface="Arial"/>
            </a:endParaRPr>
          </a:p>
          <a:p>
            <a:pPr lvl="1" marL="408305" indent="-167640">
              <a:lnSpc>
                <a:spcPct val="100000"/>
              </a:lnSpc>
              <a:spcBef>
                <a:spcPts val="145"/>
              </a:spcBef>
              <a:buAutoNum type="romanLcParenR"/>
              <a:tabLst>
                <a:tab pos="40830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Did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use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flex-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wrap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property?</a:t>
            </a:r>
            <a:endParaRPr sz="850">
              <a:latin typeface="Arial"/>
              <a:cs typeface="Arial"/>
            </a:endParaRPr>
          </a:p>
          <a:p>
            <a:pPr lvl="1" marL="408305" indent="-167640">
              <a:lnSpc>
                <a:spcPct val="100000"/>
              </a:lnSpc>
              <a:spcBef>
                <a:spcPts val="140"/>
              </a:spcBef>
              <a:buAutoNum type="romanLcParenR"/>
              <a:tabLst>
                <a:tab pos="40830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Did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use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flex-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direction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property?</a:t>
            </a:r>
            <a:endParaRPr sz="850">
              <a:latin typeface="Arial"/>
              <a:cs typeface="Arial"/>
            </a:endParaRPr>
          </a:p>
          <a:p>
            <a:pPr lvl="1" marL="408940" indent="-168275">
              <a:lnSpc>
                <a:spcPct val="100000"/>
              </a:lnSpc>
              <a:spcBef>
                <a:spcPts val="145"/>
              </a:spcBef>
              <a:buAutoNum type="romanLcParenR"/>
              <a:tabLst>
                <a:tab pos="408940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Did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use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gap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property?</a:t>
            </a:r>
            <a:endParaRPr sz="850">
              <a:latin typeface="Arial"/>
              <a:cs typeface="Arial"/>
            </a:endParaRPr>
          </a:p>
          <a:p>
            <a:pPr lvl="1" marL="407670" marR="219710" indent="-167005">
              <a:lnSpc>
                <a:spcPct val="114100"/>
              </a:lnSpc>
              <a:buAutoNum type="romanLcParenR"/>
              <a:tabLst>
                <a:tab pos="40957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Did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use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any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other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properties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in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flex 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	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container?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Which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and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why?</a:t>
            </a:r>
            <a:endParaRPr sz="85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8209" y="1203157"/>
            <a:ext cx="6004242" cy="3873552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578" y="2424800"/>
            <a:ext cx="2179464" cy="27186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913" y="975868"/>
            <a:ext cx="167195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25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3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Flexbox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Items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94658" y="148082"/>
            <a:ext cx="19792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03835">
              <a:lnSpc>
                <a:spcPct val="100000"/>
              </a:lnSpc>
              <a:spcBef>
                <a:spcPts val="95"/>
              </a:spcBef>
            </a:pPr>
            <a:r>
              <a:rPr dirty="0"/>
              <a:t>Tae</a:t>
            </a:r>
            <a:r>
              <a:rPr dirty="0" spc="-10"/>
              <a:t> </a:t>
            </a:r>
            <a:r>
              <a:rPr dirty="0"/>
              <a:t>jung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5"/>
              <a:t> </a:t>
            </a:r>
            <a:r>
              <a:rPr dirty="0"/>
              <a:t>My</a:t>
            </a:r>
            <a:r>
              <a:rPr dirty="0" spc="-10"/>
              <a:t> </a:t>
            </a:r>
            <a:r>
              <a:rPr dirty="0"/>
              <a:t>Portfolio</a:t>
            </a:r>
            <a:r>
              <a:rPr dirty="0" spc="-5"/>
              <a:t> </a:t>
            </a:r>
            <a:r>
              <a:rPr dirty="0" spc="-25"/>
              <a:t>web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200260" y="757173"/>
            <a:ext cx="27679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CSS</a:t>
            </a:r>
            <a:r>
              <a:rPr dirty="0" sz="2400" spc="-4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Flexbox</a:t>
            </a:r>
            <a:r>
              <a:rPr dirty="0" sz="2400" spc="-5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3D3C3E"/>
                </a:solidFill>
                <a:latin typeface="Arial"/>
                <a:cs typeface="Arial"/>
              </a:rPr>
              <a:t>Items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0913" y="1192580"/>
            <a:ext cx="2591435" cy="912494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  <a:p>
            <a:pPr marL="356235" marR="5080" indent="-168910">
              <a:lnSpc>
                <a:spcPct val="114100"/>
              </a:lnSpc>
              <a:buAutoNum type="alphaLcParenR"/>
              <a:tabLst>
                <a:tab pos="35623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Can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showcase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example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two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or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more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elements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that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are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contained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in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flexbox?</a:t>
            </a:r>
            <a:endParaRPr sz="850">
              <a:latin typeface="Arial"/>
              <a:cs typeface="Arial"/>
            </a:endParaRPr>
          </a:p>
          <a:p>
            <a:pPr lvl="1" marL="584835" indent="-168275">
              <a:lnSpc>
                <a:spcPct val="100000"/>
              </a:lnSpc>
              <a:spcBef>
                <a:spcPts val="145"/>
              </a:spcBef>
              <a:buAutoNum type="romanLcParenR"/>
              <a:tabLst>
                <a:tab pos="58483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Did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use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flex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properties?</a:t>
            </a:r>
            <a:endParaRPr sz="850">
              <a:latin typeface="Arial"/>
              <a:cs typeface="Arial"/>
            </a:endParaRPr>
          </a:p>
          <a:p>
            <a:pPr lvl="1" marL="584200" indent="-167640">
              <a:lnSpc>
                <a:spcPct val="100000"/>
              </a:lnSpc>
              <a:spcBef>
                <a:spcPts val="145"/>
              </a:spcBef>
              <a:buAutoNum type="romanLcParenR"/>
              <a:tabLst>
                <a:tab pos="584200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Did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 use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align-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self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property?</a:t>
            </a:r>
            <a:endParaRPr sz="850">
              <a:latin typeface="Arial"/>
              <a:cs typeface="Arial"/>
            </a:endParaRPr>
          </a:p>
          <a:p>
            <a:pPr lvl="1" marL="584200" indent="-167640">
              <a:lnSpc>
                <a:spcPct val="100000"/>
              </a:lnSpc>
              <a:spcBef>
                <a:spcPts val="145"/>
              </a:spcBef>
              <a:buAutoNum type="romanLcParenR"/>
              <a:tabLst>
                <a:tab pos="584200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Did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use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order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property?</a:t>
            </a:r>
            <a:endParaRPr sz="8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3973" y="1416044"/>
            <a:ext cx="5345428" cy="349404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5417" y="2452587"/>
            <a:ext cx="2972477" cy="269091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913" y="975868"/>
            <a:ext cx="14401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26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CSS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Grid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84219" y="148082"/>
            <a:ext cx="19799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Tae</a:t>
            </a:r>
            <a:r>
              <a:rPr dirty="0" spc="-10"/>
              <a:t> </a:t>
            </a:r>
            <a:r>
              <a:rPr dirty="0"/>
              <a:t>jung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5"/>
              <a:t> </a:t>
            </a:r>
            <a:r>
              <a:rPr dirty="0"/>
              <a:t>My</a:t>
            </a:r>
            <a:r>
              <a:rPr dirty="0" spc="-10"/>
              <a:t> </a:t>
            </a:r>
            <a:r>
              <a:rPr dirty="0"/>
              <a:t>Portfolio</a:t>
            </a:r>
            <a:r>
              <a:rPr dirty="0" spc="-5"/>
              <a:t> </a:t>
            </a:r>
            <a:r>
              <a:rPr dirty="0" spc="-25"/>
              <a:t>web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892296" y="757173"/>
            <a:ext cx="13639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CSS</a:t>
            </a:r>
            <a:r>
              <a:rPr dirty="0" sz="2400" spc="-5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spc="-20" b="1">
                <a:solidFill>
                  <a:srgbClr val="3D3C3E"/>
                </a:solidFill>
                <a:latin typeface="Arial"/>
                <a:cs typeface="Arial"/>
              </a:rPr>
              <a:t>Grid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0913" y="1192580"/>
            <a:ext cx="2868295" cy="120777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  <a:p>
            <a:pPr marL="356235" marR="5080" indent="-168910">
              <a:lnSpc>
                <a:spcPct val="114100"/>
              </a:lnSpc>
              <a:buAutoNum type="alphaLcParenR"/>
              <a:tabLst>
                <a:tab pos="35623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Can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showcase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example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element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with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5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 display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grid?</a:t>
            </a:r>
            <a:endParaRPr sz="850">
              <a:latin typeface="Arial"/>
              <a:cs typeface="Arial"/>
            </a:endParaRPr>
          </a:p>
          <a:p>
            <a:pPr marL="356235" indent="-168275">
              <a:lnSpc>
                <a:spcPct val="100000"/>
              </a:lnSpc>
              <a:spcBef>
                <a:spcPts val="145"/>
              </a:spcBef>
              <a:buAutoNum type="alphaLcParenR"/>
              <a:tabLst>
                <a:tab pos="35623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Did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use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grid-template-columns?</a:t>
            </a:r>
            <a:endParaRPr sz="850">
              <a:latin typeface="Arial"/>
              <a:cs typeface="Arial"/>
            </a:endParaRPr>
          </a:p>
          <a:p>
            <a:pPr marL="356235" indent="-168275">
              <a:lnSpc>
                <a:spcPct val="100000"/>
              </a:lnSpc>
              <a:spcBef>
                <a:spcPts val="145"/>
              </a:spcBef>
              <a:buAutoNum type="alphaLcParenR"/>
              <a:tabLst>
                <a:tab pos="35623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Did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use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grid-template-rows?</a:t>
            </a:r>
            <a:endParaRPr sz="850">
              <a:latin typeface="Arial"/>
              <a:cs typeface="Arial"/>
            </a:endParaRPr>
          </a:p>
          <a:p>
            <a:pPr marL="356235" indent="-168275">
              <a:lnSpc>
                <a:spcPct val="100000"/>
              </a:lnSpc>
              <a:spcBef>
                <a:spcPts val="145"/>
              </a:spcBef>
              <a:buAutoNum type="alphaLcParenR"/>
              <a:tabLst>
                <a:tab pos="35623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Did</a:t>
            </a:r>
            <a:r>
              <a:rPr dirty="0" sz="850" spc="-4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use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grid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areas?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Named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or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unnamed?</a:t>
            </a:r>
            <a:endParaRPr sz="850">
              <a:latin typeface="Arial"/>
              <a:cs typeface="Arial"/>
            </a:endParaRPr>
          </a:p>
          <a:p>
            <a:pPr marL="356235" indent="-168275">
              <a:lnSpc>
                <a:spcPct val="100000"/>
              </a:lnSpc>
              <a:spcBef>
                <a:spcPts val="135"/>
              </a:spcBef>
              <a:buAutoNum type="alphaLcParenR"/>
              <a:tabLst>
                <a:tab pos="35623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Did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use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gap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property?</a:t>
            </a:r>
            <a:endParaRPr sz="850">
              <a:latin typeface="Arial"/>
              <a:cs typeface="Arial"/>
            </a:endParaRPr>
          </a:p>
          <a:p>
            <a:pPr marL="356235" indent="-168275">
              <a:lnSpc>
                <a:spcPct val="100000"/>
              </a:lnSpc>
              <a:spcBef>
                <a:spcPts val="150"/>
              </a:spcBef>
              <a:buAutoNum type="alphaLcParenR"/>
              <a:tabLst>
                <a:tab pos="35623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Did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use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any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other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grid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properties?</a:t>
            </a:r>
            <a:endParaRPr sz="8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3916" y="1193902"/>
            <a:ext cx="4020147" cy="387353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1692" y="2443336"/>
            <a:ext cx="2693761" cy="270016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913" y="975868"/>
            <a:ext cx="17538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27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use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Overflow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84486" y="148082"/>
            <a:ext cx="19799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93675">
              <a:lnSpc>
                <a:spcPct val="100000"/>
              </a:lnSpc>
              <a:spcBef>
                <a:spcPts val="95"/>
              </a:spcBef>
            </a:pPr>
            <a:r>
              <a:rPr dirty="0"/>
              <a:t>Tae</a:t>
            </a:r>
            <a:r>
              <a:rPr dirty="0" spc="-10"/>
              <a:t> </a:t>
            </a:r>
            <a:r>
              <a:rPr dirty="0"/>
              <a:t>jung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5"/>
              <a:t> </a:t>
            </a:r>
            <a:r>
              <a:rPr dirty="0"/>
              <a:t>My</a:t>
            </a:r>
            <a:r>
              <a:rPr dirty="0" spc="-10"/>
              <a:t> </a:t>
            </a:r>
            <a:r>
              <a:rPr dirty="0"/>
              <a:t>Portfolio</a:t>
            </a:r>
            <a:r>
              <a:rPr dirty="0" spc="-5"/>
              <a:t> </a:t>
            </a:r>
            <a:r>
              <a:rPr dirty="0" spc="-25"/>
              <a:t>web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2886201" y="757173"/>
            <a:ext cx="3375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CSS</a:t>
            </a:r>
            <a:r>
              <a:rPr dirty="0" sz="2400" spc="-6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Overflow</a:t>
            </a:r>
            <a:r>
              <a:rPr dirty="0" sz="2400" spc="-7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3D3C3E"/>
                </a:solidFill>
                <a:latin typeface="Arial"/>
                <a:cs typeface="Arial"/>
              </a:rPr>
              <a:t>Property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0913" y="1192580"/>
            <a:ext cx="2604135" cy="4692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  <a:p>
            <a:pPr marL="356235" marR="5080" indent="-168910">
              <a:lnSpc>
                <a:spcPct val="114100"/>
              </a:lnSpc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a)</a:t>
            </a:r>
            <a:r>
              <a:rPr dirty="0" sz="850" spc="29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Can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showcase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example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overflow property?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48081" y="1534461"/>
            <a:ext cx="8915400" cy="3579495"/>
            <a:chOff x="148081" y="1534461"/>
            <a:chExt cx="8915400" cy="3579495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081" y="2304509"/>
              <a:ext cx="5359654" cy="247662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2548" y="1534461"/>
              <a:ext cx="5740587" cy="3579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913" y="975868"/>
            <a:ext cx="203898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28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3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CSS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Syntax</a:t>
            </a:r>
            <a:r>
              <a:rPr dirty="0" sz="800" spc="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&amp;</a:t>
            </a:r>
            <a:r>
              <a:rPr dirty="0" sz="800" spc="-3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Format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75215" y="148082"/>
            <a:ext cx="19792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84150">
              <a:lnSpc>
                <a:spcPct val="100000"/>
              </a:lnSpc>
              <a:spcBef>
                <a:spcPts val="95"/>
              </a:spcBef>
            </a:pPr>
            <a:r>
              <a:rPr dirty="0"/>
              <a:t>Tae</a:t>
            </a:r>
            <a:r>
              <a:rPr dirty="0" spc="-10"/>
              <a:t> </a:t>
            </a:r>
            <a:r>
              <a:rPr dirty="0"/>
              <a:t>jung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5"/>
              <a:t> </a:t>
            </a:r>
            <a:r>
              <a:rPr dirty="0"/>
              <a:t>My</a:t>
            </a:r>
            <a:r>
              <a:rPr dirty="0" spc="-10"/>
              <a:t> </a:t>
            </a:r>
            <a:r>
              <a:rPr dirty="0"/>
              <a:t>Portfolio</a:t>
            </a:r>
            <a:r>
              <a:rPr dirty="0" spc="-5"/>
              <a:t> </a:t>
            </a:r>
            <a:r>
              <a:rPr dirty="0" spc="-25"/>
              <a:t>web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2707017" y="757173"/>
            <a:ext cx="37160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CSS</a:t>
            </a:r>
            <a:r>
              <a:rPr dirty="0" sz="2400" spc="-4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Syntax</a:t>
            </a:r>
            <a:r>
              <a:rPr dirty="0" sz="2400" spc="-3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&amp;</a:t>
            </a:r>
            <a:r>
              <a:rPr dirty="0" sz="2400" spc="-3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3D3C3E"/>
                </a:solidFill>
                <a:latin typeface="Arial"/>
                <a:cs typeface="Arial"/>
              </a:rPr>
              <a:t>Formatting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0913" y="1192580"/>
            <a:ext cx="2902585" cy="76454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  <a:p>
            <a:pPr marL="356235" marR="136525" indent="-168910">
              <a:lnSpc>
                <a:spcPct val="114100"/>
              </a:lnSpc>
              <a:buAutoNum type="alphaLcParenR"/>
              <a:tabLst>
                <a:tab pos="35623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Does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your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CSS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have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proper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indentation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and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white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space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usage?</a:t>
            </a:r>
            <a:endParaRPr sz="850">
              <a:latin typeface="Arial"/>
              <a:cs typeface="Arial"/>
            </a:endParaRPr>
          </a:p>
          <a:p>
            <a:pPr marL="356235" marR="5080" indent="-168910">
              <a:lnSpc>
                <a:spcPct val="114100"/>
              </a:lnSpc>
              <a:buAutoNum type="alphaLcParenR"/>
              <a:tabLst>
                <a:tab pos="35623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Are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your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CSS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declarations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organized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in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good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order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without</a:t>
            </a:r>
            <a:r>
              <a:rPr dirty="0" sz="850" spc="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specificity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conflicts?</a:t>
            </a:r>
            <a:endParaRPr sz="8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8652" y="1286453"/>
            <a:ext cx="2408292" cy="385704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9269" y="1295708"/>
            <a:ext cx="2887470" cy="38477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913" y="975868"/>
            <a:ext cx="18319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2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Share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your GitHub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repository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062985" y="1167638"/>
            <a:ext cx="32473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solidFill>
                  <a:srgbClr val="04478E"/>
                </a:solidFill>
                <a:latin typeface="Arial"/>
                <a:cs typeface="Arial"/>
              </a:rPr>
              <a:t>&lt;your</a:t>
            </a:r>
            <a:r>
              <a:rPr dirty="0" sz="1800" spc="-60" b="1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800" b="1" i="1">
                <a:solidFill>
                  <a:srgbClr val="04478E"/>
                </a:solidFill>
                <a:latin typeface="Arial"/>
                <a:cs typeface="Arial"/>
              </a:rPr>
              <a:t>GitHub</a:t>
            </a:r>
            <a:r>
              <a:rPr dirty="0" sz="1800" spc="-40" b="1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800" b="1" i="1">
                <a:solidFill>
                  <a:srgbClr val="04478E"/>
                </a:solidFill>
                <a:latin typeface="Arial"/>
                <a:cs typeface="Arial"/>
              </a:rPr>
              <a:t>repository</a:t>
            </a:r>
            <a:r>
              <a:rPr dirty="0" sz="1800" spc="-60" b="1" i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800" spc="-20" b="1" i="1">
                <a:solidFill>
                  <a:srgbClr val="04478E"/>
                </a:solidFill>
                <a:latin typeface="Arial"/>
                <a:cs typeface="Arial"/>
              </a:rPr>
              <a:t>link&gt;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407473" y="112107"/>
            <a:ext cx="2334260" cy="49974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30"/>
              </a:spcBef>
            </a:pP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Tae</a:t>
            </a:r>
            <a:r>
              <a:rPr dirty="0" sz="1400" spc="-10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jung</a:t>
            </a:r>
            <a:r>
              <a:rPr dirty="0" sz="1400" spc="-10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-</a:t>
            </a:r>
            <a:r>
              <a:rPr dirty="0" sz="1400" spc="-5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My</a:t>
            </a:r>
            <a:r>
              <a:rPr dirty="0" sz="1400" spc="-10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4478E"/>
                </a:solidFill>
                <a:latin typeface="Arial"/>
                <a:cs typeface="Arial"/>
              </a:rPr>
              <a:t>Portfolio</a:t>
            </a:r>
            <a:r>
              <a:rPr dirty="0" sz="1400" spc="-5" b="1">
                <a:solidFill>
                  <a:srgbClr val="04478E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4478E"/>
                </a:solidFill>
                <a:latin typeface="Arial"/>
                <a:cs typeface="Arial"/>
              </a:rPr>
              <a:t>web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16910" y="757173"/>
            <a:ext cx="27146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3D3C3E"/>
                </a:solidFill>
              </a:rPr>
              <a:t>GitHub</a:t>
            </a:r>
            <a:r>
              <a:rPr dirty="0" sz="2400" spc="-20">
                <a:solidFill>
                  <a:srgbClr val="3D3C3E"/>
                </a:solidFill>
              </a:rPr>
              <a:t> </a:t>
            </a:r>
            <a:r>
              <a:rPr dirty="0" sz="2400" spc="-10">
                <a:solidFill>
                  <a:srgbClr val="3D3C3E"/>
                </a:solidFill>
              </a:rPr>
              <a:t>Repository</a:t>
            </a:r>
            <a:endParaRPr sz="2400"/>
          </a:p>
        </p:txBody>
      </p:sp>
      <p:sp>
        <p:nvSpPr>
          <p:cNvPr id="6" name="object 6" descr=""/>
          <p:cNvSpPr txBox="1"/>
          <p:nvPr/>
        </p:nvSpPr>
        <p:spPr>
          <a:xfrm>
            <a:off x="200913" y="1210563"/>
            <a:ext cx="120332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75411" y="1340409"/>
            <a:ext cx="1564640" cy="321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  <a:tabLst>
                <a:tab pos="295275" algn="l"/>
              </a:tabLst>
            </a:pP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a)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	Is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your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project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on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GitHub? 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b)</a:t>
            </a:r>
            <a:endParaRPr sz="8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58113" y="1506219"/>
            <a:ext cx="244602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How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can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potential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employer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check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it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out?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(clone)</a:t>
            </a:r>
            <a:endParaRPr sz="85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7126" y="1550734"/>
            <a:ext cx="4058354" cy="341438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913" y="975868"/>
            <a:ext cx="1755139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29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CSS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Comments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84219" y="148082"/>
            <a:ext cx="19799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09550">
              <a:lnSpc>
                <a:spcPct val="100000"/>
              </a:lnSpc>
              <a:spcBef>
                <a:spcPts val="95"/>
              </a:spcBef>
            </a:pPr>
            <a:r>
              <a:rPr dirty="0"/>
              <a:t>Tae</a:t>
            </a:r>
            <a:r>
              <a:rPr dirty="0" spc="-10"/>
              <a:t> </a:t>
            </a:r>
            <a:r>
              <a:rPr dirty="0"/>
              <a:t>jung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5"/>
              <a:t> </a:t>
            </a:r>
            <a:r>
              <a:rPr dirty="0"/>
              <a:t>My</a:t>
            </a:r>
            <a:r>
              <a:rPr dirty="0" spc="-10"/>
              <a:t> </a:t>
            </a:r>
            <a:r>
              <a:rPr dirty="0"/>
              <a:t>Portfolio</a:t>
            </a:r>
            <a:r>
              <a:rPr dirty="0" spc="-5"/>
              <a:t> </a:t>
            </a:r>
            <a:r>
              <a:rPr dirty="0" spc="-25"/>
              <a:t>web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418078" y="757173"/>
            <a:ext cx="23120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CSS</a:t>
            </a:r>
            <a:r>
              <a:rPr dirty="0" sz="2400" spc="-5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3D3C3E"/>
                </a:solidFill>
                <a:latin typeface="Arial"/>
                <a:cs typeface="Arial"/>
              </a:rPr>
              <a:t>Comments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0913" y="1192580"/>
            <a:ext cx="2541905" cy="4692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  <a:p>
            <a:pPr marL="356235" indent="-168275">
              <a:lnSpc>
                <a:spcPct val="100000"/>
              </a:lnSpc>
              <a:spcBef>
                <a:spcPts val="145"/>
              </a:spcBef>
              <a:buAutoNum type="alphaLcParenR"/>
              <a:tabLst>
                <a:tab pos="35623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Did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use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comment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lines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in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your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CSS?</a:t>
            </a:r>
            <a:endParaRPr sz="850">
              <a:latin typeface="Arial"/>
              <a:cs typeface="Arial"/>
            </a:endParaRPr>
          </a:p>
          <a:p>
            <a:pPr marL="356235" indent="-168275">
              <a:lnSpc>
                <a:spcPct val="100000"/>
              </a:lnSpc>
              <a:spcBef>
                <a:spcPts val="145"/>
              </a:spcBef>
              <a:buAutoNum type="alphaLcParenR"/>
              <a:tabLst>
                <a:tab pos="35623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Give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some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examples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where,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how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and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why.</a:t>
            </a:r>
            <a:endParaRPr sz="8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3511" y="1490064"/>
            <a:ext cx="4673854" cy="77469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02022" y="2387805"/>
            <a:ext cx="4991354" cy="1486026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65001" y="4016694"/>
            <a:ext cx="4965954" cy="7620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8396" y="2693221"/>
            <a:ext cx="2921127" cy="201942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913" y="975868"/>
            <a:ext cx="212788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3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your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Biggest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Challenge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84219" y="148082"/>
            <a:ext cx="19799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09550">
              <a:lnSpc>
                <a:spcPct val="100000"/>
              </a:lnSpc>
              <a:spcBef>
                <a:spcPts val="95"/>
              </a:spcBef>
            </a:pPr>
            <a:r>
              <a:rPr dirty="0"/>
              <a:t>Tae</a:t>
            </a:r>
            <a:r>
              <a:rPr dirty="0" spc="-10"/>
              <a:t> </a:t>
            </a:r>
            <a:r>
              <a:rPr dirty="0"/>
              <a:t>jung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5"/>
              <a:t> </a:t>
            </a:r>
            <a:r>
              <a:rPr dirty="0"/>
              <a:t>My</a:t>
            </a:r>
            <a:r>
              <a:rPr dirty="0" spc="-10"/>
              <a:t> </a:t>
            </a:r>
            <a:r>
              <a:rPr dirty="0"/>
              <a:t>Portfolio</a:t>
            </a:r>
            <a:r>
              <a:rPr dirty="0" spc="-5"/>
              <a:t> </a:t>
            </a:r>
            <a:r>
              <a:rPr dirty="0" spc="-25"/>
              <a:t>web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232911" y="757173"/>
            <a:ext cx="26816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Biggest</a:t>
            </a:r>
            <a:r>
              <a:rPr dirty="0" sz="2400" spc="-5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3D3C3E"/>
                </a:solidFill>
                <a:latin typeface="Arial"/>
                <a:cs typeface="Arial"/>
              </a:rPr>
              <a:t>Challenge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0913" y="1192580"/>
            <a:ext cx="2830195" cy="61722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  <a:p>
            <a:pPr marL="469900" marR="5080" indent="-283210">
              <a:lnSpc>
                <a:spcPct val="114100"/>
              </a:lnSpc>
              <a:buAutoNum type="alphaLcParenR"/>
              <a:tabLst>
                <a:tab pos="469900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What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was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your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biggest</a:t>
            </a:r>
            <a:r>
              <a:rPr dirty="0" sz="850" spc="-4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challenge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or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struggle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with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project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so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far?</a:t>
            </a:r>
            <a:endParaRPr sz="850">
              <a:latin typeface="Arial"/>
              <a:cs typeface="Arial"/>
            </a:endParaRPr>
          </a:p>
          <a:p>
            <a:pPr marL="469265" indent="-282575">
              <a:lnSpc>
                <a:spcPct val="100000"/>
              </a:lnSpc>
              <a:spcBef>
                <a:spcPts val="145"/>
              </a:spcBef>
              <a:buAutoNum type="alphaLcParenR"/>
              <a:tabLst>
                <a:tab pos="46926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If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overcame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it,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how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did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do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it?</a:t>
            </a:r>
            <a:endParaRPr sz="8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142" y="2660664"/>
            <a:ext cx="2322341" cy="2207386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4220312" y="740404"/>
            <a:ext cx="4794250" cy="4351655"/>
            <a:chOff x="4220312" y="740404"/>
            <a:chExt cx="4794250" cy="4351655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7621" y="740404"/>
              <a:ext cx="3086810" cy="185595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0312" y="2628435"/>
              <a:ext cx="2408861" cy="2463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913" y="975868"/>
            <a:ext cx="235521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3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how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your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Files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are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Organized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84333" y="148082"/>
            <a:ext cx="19799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93675">
              <a:lnSpc>
                <a:spcPct val="100000"/>
              </a:lnSpc>
              <a:spcBef>
                <a:spcPts val="95"/>
              </a:spcBef>
            </a:pPr>
            <a:r>
              <a:rPr dirty="0"/>
              <a:t>Tae</a:t>
            </a:r>
            <a:r>
              <a:rPr dirty="0" spc="-10"/>
              <a:t> </a:t>
            </a:r>
            <a:r>
              <a:rPr dirty="0"/>
              <a:t>jung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5"/>
              <a:t> </a:t>
            </a:r>
            <a:r>
              <a:rPr dirty="0"/>
              <a:t>My</a:t>
            </a:r>
            <a:r>
              <a:rPr dirty="0" spc="-10"/>
              <a:t> </a:t>
            </a:r>
            <a:r>
              <a:rPr dirty="0"/>
              <a:t>Portfolio</a:t>
            </a:r>
            <a:r>
              <a:rPr dirty="0" spc="-5"/>
              <a:t> </a:t>
            </a:r>
            <a:r>
              <a:rPr dirty="0" spc="-25"/>
              <a:t>web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021838" y="757173"/>
            <a:ext cx="31038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r>
              <a:rPr dirty="0" sz="2400" spc="-6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File</a:t>
            </a:r>
            <a:r>
              <a:rPr dirty="0" sz="2400" spc="-7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3D3C3E"/>
                </a:solidFill>
                <a:latin typeface="Arial"/>
                <a:cs typeface="Arial"/>
              </a:rPr>
              <a:t>Structure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0913" y="1192580"/>
            <a:ext cx="2484120" cy="105981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  <a:p>
            <a:pPr marL="469265" indent="-282575">
              <a:lnSpc>
                <a:spcPct val="100000"/>
              </a:lnSpc>
              <a:spcBef>
                <a:spcPts val="145"/>
              </a:spcBef>
              <a:buAutoNum type="alphaLcParenR"/>
              <a:tabLst>
                <a:tab pos="46926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Do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have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index.html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at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root?</a:t>
            </a:r>
            <a:endParaRPr sz="850">
              <a:latin typeface="Arial"/>
              <a:cs typeface="Arial"/>
            </a:endParaRPr>
          </a:p>
          <a:p>
            <a:pPr algn="r" lvl="1" marL="282575" marR="45085" indent="-282575">
              <a:lnSpc>
                <a:spcPct val="100000"/>
              </a:lnSpc>
              <a:spcBef>
                <a:spcPts val="145"/>
              </a:spcBef>
              <a:buAutoNum type="romanLcParenR"/>
              <a:tabLst>
                <a:tab pos="28257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If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it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isn’t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at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root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explain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why.</a:t>
            </a:r>
            <a:endParaRPr sz="850">
              <a:latin typeface="Arial"/>
              <a:cs typeface="Arial"/>
            </a:endParaRPr>
          </a:p>
          <a:p>
            <a:pPr algn="r" marL="282575" marR="5080" indent="-282575">
              <a:lnSpc>
                <a:spcPct val="100000"/>
              </a:lnSpc>
              <a:spcBef>
                <a:spcPts val="145"/>
              </a:spcBef>
              <a:buAutoNum type="alphaLcParenR"/>
              <a:tabLst>
                <a:tab pos="28257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Do</a:t>
            </a:r>
            <a:r>
              <a:rPr dirty="0" sz="850" spc="-4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have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other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HTML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pages?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Where?</a:t>
            </a:r>
            <a:endParaRPr sz="850">
              <a:latin typeface="Arial"/>
              <a:cs typeface="Arial"/>
            </a:endParaRPr>
          </a:p>
          <a:p>
            <a:pPr marL="469265" indent="-282575">
              <a:lnSpc>
                <a:spcPct val="100000"/>
              </a:lnSpc>
              <a:spcBef>
                <a:spcPts val="145"/>
              </a:spcBef>
              <a:buAutoNum type="alphaLcParenR"/>
              <a:tabLst>
                <a:tab pos="46926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Do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have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CSS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files?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Where?</a:t>
            </a:r>
            <a:endParaRPr sz="850">
              <a:latin typeface="Arial"/>
              <a:cs typeface="Arial"/>
            </a:endParaRPr>
          </a:p>
          <a:p>
            <a:pPr marL="469265" indent="-282575">
              <a:lnSpc>
                <a:spcPct val="100000"/>
              </a:lnSpc>
              <a:spcBef>
                <a:spcPts val="140"/>
              </a:spcBef>
              <a:buAutoNum type="alphaLcParenR"/>
              <a:tabLst>
                <a:tab pos="46926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Where/how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do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organize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your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assets?</a:t>
            </a:r>
            <a:endParaRPr sz="850">
              <a:latin typeface="Arial"/>
              <a:cs typeface="Arial"/>
            </a:endParaRPr>
          </a:p>
          <a:p>
            <a:pPr marL="469265" indent="-282575">
              <a:lnSpc>
                <a:spcPct val="100000"/>
              </a:lnSpc>
              <a:spcBef>
                <a:spcPts val="140"/>
              </a:spcBef>
              <a:buAutoNum type="alphaLcParenR"/>
              <a:tabLst>
                <a:tab pos="46926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What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other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files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do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have,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if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any?</a:t>
            </a:r>
            <a:endParaRPr sz="8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1381" y="1134983"/>
            <a:ext cx="2555990" cy="38734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913" y="975868"/>
            <a:ext cx="27355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4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3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how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you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document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with</a:t>
            </a:r>
            <a:r>
              <a:rPr dirty="0" sz="800" spc="-4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README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file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84219" y="148082"/>
            <a:ext cx="19799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YTae</a:t>
            </a:r>
            <a:r>
              <a:rPr dirty="0" spc="-15"/>
              <a:t> </a:t>
            </a:r>
            <a:r>
              <a:rPr dirty="0"/>
              <a:t>jung</a:t>
            </a:r>
            <a:r>
              <a:rPr dirty="0" spc="-15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My</a:t>
            </a:r>
            <a:r>
              <a:rPr dirty="0" spc="-15"/>
              <a:t> </a:t>
            </a:r>
            <a:r>
              <a:rPr dirty="0"/>
              <a:t>Portfolio</a:t>
            </a:r>
            <a:r>
              <a:rPr dirty="0" spc="-15"/>
              <a:t> </a:t>
            </a:r>
            <a:r>
              <a:rPr dirty="0" spc="-25"/>
              <a:t>web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595623" y="757173"/>
            <a:ext cx="19570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README</a:t>
            </a:r>
            <a:r>
              <a:rPr dirty="0" sz="2400" spc="-11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spc="-20" b="1">
                <a:solidFill>
                  <a:srgbClr val="3D3C3E"/>
                </a:solidFill>
                <a:latin typeface="Arial"/>
                <a:cs typeface="Arial"/>
              </a:rPr>
              <a:t>File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0913" y="1192580"/>
            <a:ext cx="2151380" cy="61722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  <a:p>
            <a:pPr marL="469265" indent="-282575">
              <a:lnSpc>
                <a:spcPct val="100000"/>
              </a:lnSpc>
              <a:spcBef>
                <a:spcPts val="145"/>
              </a:spcBef>
              <a:buAutoNum type="alphaLcParenR"/>
              <a:tabLst>
                <a:tab pos="46926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Do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have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README.md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file?</a:t>
            </a:r>
            <a:endParaRPr sz="850">
              <a:latin typeface="Arial"/>
              <a:cs typeface="Arial"/>
            </a:endParaRPr>
          </a:p>
          <a:p>
            <a:pPr marL="469265" indent="-282575">
              <a:lnSpc>
                <a:spcPct val="100000"/>
              </a:lnSpc>
              <a:spcBef>
                <a:spcPts val="145"/>
              </a:spcBef>
              <a:buAutoNum type="alphaLcParenR"/>
              <a:tabLst>
                <a:tab pos="46926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Where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is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it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in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project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structure?</a:t>
            </a:r>
            <a:endParaRPr sz="850">
              <a:latin typeface="Arial"/>
              <a:cs typeface="Arial"/>
            </a:endParaRPr>
          </a:p>
          <a:p>
            <a:pPr marL="469265" indent="-282575">
              <a:lnSpc>
                <a:spcPct val="100000"/>
              </a:lnSpc>
              <a:spcBef>
                <a:spcPts val="145"/>
              </a:spcBef>
              <a:buAutoNum type="alphaLcParenR"/>
              <a:tabLst>
                <a:tab pos="46926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What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does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it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have?</a:t>
            </a:r>
            <a:endParaRPr sz="8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32611" y="2244851"/>
            <a:ext cx="13335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iii)</a:t>
            </a:r>
            <a:endParaRPr sz="8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32611" y="1783892"/>
            <a:ext cx="2218690" cy="105981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295275" indent="-282575">
              <a:lnSpc>
                <a:spcPct val="100000"/>
              </a:lnSpc>
              <a:spcBef>
                <a:spcPts val="240"/>
              </a:spcBef>
              <a:buAutoNum type="romanLcParenR"/>
              <a:tabLst>
                <a:tab pos="29527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Does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it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describe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project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well?</a:t>
            </a:r>
            <a:endParaRPr sz="850">
              <a:latin typeface="Arial"/>
              <a:cs typeface="Arial"/>
            </a:endParaRPr>
          </a:p>
          <a:p>
            <a:pPr marL="295275" marR="94615" indent="-283210">
              <a:lnSpc>
                <a:spcPct val="113500"/>
              </a:lnSpc>
              <a:spcBef>
                <a:spcPts val="10"/>
              </a:spcBef>
              <a:buAutoNum type="romanLcParenR"/>
              <a:tabLst>
                <a:tab pos="29527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Does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it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indicate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who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author(s)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and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contributor(s)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project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are?</a:t>
            </a:r>
            <a:endParaRPr sz="850">
              <a:latin typeface="Arial"/>
              <a:cs typeface="Arial"/>
            </a:endParaRPr>
          </a:p>
          <a:p>
            <a:pPr marL="295275" marR="5080">
              <a:lnSpc>
                <a:spcPct val="114100"/>
              </a:lnSpc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If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necessary,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does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it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include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instructions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for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how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to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use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or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navigate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your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web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project?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295275" algn="l"/>
              </a:tabLst>
            </a:pP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iv)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	Is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README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file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formatted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well?</a:t>
            </a:r>
            <a:endParaRPr sz="85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5883" y="1220642"/>
            <a:ext cx="4568470" cy="38735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913" y="975868"/>
            <a:ext cx="245935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5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3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how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you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use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HTML5</a:t>
            </a:r>
            <a:r>
              <a:rPr dirty="0" sz="800" spc="-3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boilerplate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84625" y="148082"/>
            <a:ext cx="19799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59079">
              <a:lnSpc>
                <a:spcPct val="100000"/>
              </a:lnSpc>
              <a:spcBef>
                <a:spcPts val="95"/>
              </a:spcBef>
            </a:pPr>
            <a:r>
              <a:rPr dirty="0"/>
              <a:t>Tae</a:t>
            </a:r>
            <a:r>
              <a:rPr dirty="0" spc="-10"/>
              <a:t> </a:t>
            </a:r>
            <a:r>
              <a:rPr dirty="0"/>
              <a:t>jung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5"/>
              <a:t> </a:t>
            </a:r>
            <a:r>
              <a:rPr dirty="0"/>
              <a:t>My</a:t>
            </a:r>
            <a:r>
              <a:rPr dirty="0" spc="-10"/>
              <a:t> </a:t>
            </a:r>
            <a:r>
              <a:rPr dirty="0"/>
              <a:t>Portfolio</a:t>
            </a:r>
            <a:r>
              <a:rPr dirty="0" spc="-5"/>
              <a:t> </a:t>
            </a:r>
            <a:r>
              <a:rPr dirty="0" spc="-25"/>
              <a:t>web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224529" y="757173"/>
            <a:ext cx="26993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HTML5</a:t>
            </a:r>
            <a:r>
              <a:rPr dirty="0" sz="2400" spc="-11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3D3C3E"/>
                </a:solidFill>
                <a:latin typeface="Arial"/>
                <a:cs typeface="Arial"/>
              </a:rPr>
              <a:t>Boilerplate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0913" y="1192580"/>
            <a:ext cx="2040255" cy="105981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  <a:p>
            <a:pPr marL="469265" indent="-282575">
              <a:lnSpc>
                <a:spcPct val="100000"/>
              </a:lnSpc>
              <a:spcBef>
                <a:spcPts val="145"/>
              </a:spcBef>
              <a:buAutoNum type="alphaLcParenR"/>
              <a:tabLst>
                <a:tab pos="46926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Does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your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html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have:</a:t>
            </a:r>
            <a:endParaRPr sz="850">
              <a:latin typeface="Arial"/>
              <a:cs typeface="Arial"/>
            </a:endParaRPr>
          </a:p>
          <a:p>
            <a:pPr lvl="1" marL="926465" indent="-282575">
              <a:lnSpc>
                <a:spcPct val="100000"/>
              </a:lnSpc>
              <a:spcBef>
                <a:spcPts val="145"/>
              </a:spcBef>
              <a:buAutoNum type="romanLcParenR"/>
              <a:tabLst>
                <a:tab pos="926465" algn="l"/>
              </a:tabLst>
            </a:pP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DOCTYPE</a:t>
            </a:r>
            <a:endParaRPr sz="850">
              <a:latin typeface="Arial"/>
              <a:cs typeface="Arial"/>
            </a:endParaRPr>
          </a:p>
          <a:p>
            <a:pPr lvl="1" marL="926465" indent="-282575">
              <a:lnSpc>
                <a:spcPct val="100000"/>
              </a:lnSpc>
              <a:spcBef>
                <a:spcPts val="145"/>
              </a:spcBef>
              <a:buAutoNum type="romanLcParenR"/>
              <a:tabLst>
                <a:tab pos="92646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lang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attribute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 in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&lt;html&gt;</a:t>
            </a:r>
            <a:endParaRPr sz="850">
              <a:latin typeface="Arial"/>
              <a:cs typeface="Arial"/>
            </a:endParaRPr>
          </a:p>
          <a:p>
            <a:pPr lvl="1" marL="926465" indent="-282575">
              <a:lnSpc>
                <a:spcPct val="100000"/>
              </a:lnSpc>
              <a:spcBef>
                <a:spcPts val="145"/>
              </a:spcBef>
              <a:buAutoNum type="romanLcParenR"/>
              <a:tabLst>
                <a:tab pos="92646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charset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metadata</a:t>
            </a:r>
            <a:endParaRPr sz="850">
              <a:latin typeface="Arial"/>
              <a:cs typeface="Arial"/>
            </a:endParaRPr>
          </a:p>
          <a:p>
            <a:pPr lvl="1" marL="926465" indent="-282575">
              <a:lnSpc>
                <a:spcPct val="100000"/>
              </a:lnSpc>
              <a:spcBef>
                <a:spcPts val="140"/>
              </a:spcBef>
              <a:buAutoNum type="romanLcParenR"/>
              <a:tabLst>
                <a:tab pos="92646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viewport</a:t>
            </a:r>
            <a:r>
              <a:rPr dirty="0" sz="850" spc="-4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metadata</a:t>
            </a:r>
            <a:endParaRPr sz="850">
              <a:latin typeface="Arial"/>
              <a:cs typeface="Arial"/>
            </a:endParaRPr>
          </a:p>
          <a:p>
            <a:pPr lvl="1" marL="926465" indent="-282575">
              <a:lnSpc>
                <a:spcPct val="100000"/>
              </a:lnSpc>
              <a:spcBef>
                <a:spcPts val="140"/>
              </a:spcBef>
              <a:buAutoNum type="romanLcParenR"/>
              <a:tabLst>
                <a:tab pos="92646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page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title</a:t>
            </a:r>
            <a:endParaRPr sz="8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907" y="3019484"/>
            <a:ext cx="7873912" cy="13518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913" y="975868"/>
            <a:ext cx="20974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6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3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landing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page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 navigation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84016" y="148082"/>
            <a:ext cx="19799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16865">
              <a:lnSpc>
                <a:spcPct val="100000"/>
              </a:lnSpc>
              <a:spcBef>
                <a:spcPts val="95"/>
              </a:spcBef>
            </a:pPr>
            <a:r>
              <a:rPr dirty="0"/>
              <a:t>Tae</a:t>
            </a:r>
            <a:r>
              <a:rPr dirty="0" spc="-10"/>
              <a:t> </a:t>
            </a:r>
            <a:r>
              <a:rPr dirty="0"/>
              <a:t>jung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5"/>
              <a:t> </a:t>
            </a:r>
            <a:r>
              <a:rPr dirty="0"/>
              <a:t>My</a:t>
            </a:r>
            <a:r>
              <a:rPr dirty="0" spc="-10"/>
              <a:t> </a:t>
            </a:r>
            <a:r>
              <a:rPr dirty="0"/>
              <a:t>Portfolio</a:t>
            </a:r>
            <a:r>
              <a:rPr dirty="0" spc="-5"/>
              <a:t> </a:t>
            </a:r>
            <a:r>
              <a:rPr dirty="0" spc="-25"/>
              <a:t>web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2743707" y="757173"/>
            <a:ext cx="36601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Landing</a:t>
            </a:r>
            <a:r>
              <a:rPr dirty="0" sz="2400" spc="-7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Page</a:t>
            </a:r>
            <a:r>
              <a:rPr dirty="0" sz="2400" spc="-5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3D3C3E"/>
                </a:solidFill>
                <a:latin typeface="Arial"/>
                <a:cs typeface="Arial"/>
              </a:rPr>
              <a:t>Navigation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0913" y="1192580"/>
            <a:ext cx="2941320" cy="76454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  <a:p>
            <a:pPr marL="469900" marR="302260" indent="-283210">
              <a:lnSpc>
                <a:spcPct val="114100"/>
              </a:lnSpc>
              <a:buAutoNum type="alphaLcParenR"/>
              <a:tabLst>
                <a:tab pos="469900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Which</a:t>
            </a:r>
            <a:r>
              <a:rPr dirty="0" sz="850" spc="-4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page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is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one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that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browsers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will</a:t>
            </a:r>
            <a:r>
              <a:rPr dirty="0" sz="850" spc="-4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load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initially?</a:t>
            </a:r>
            <a:endParaRPr sz="850">
              <a:latin typeface="Arial"/>
              <a:cs typeface="Arial"/>
            </a:endParaRPr>
          </a:p>
          <a:p>
            <a:pPr marL="469900" marR="5080" indent="-283210">
              <a:lnSpc>
                <a:spcPct val="114100"/>
              </a:lnSpc>
              <a:buAutoNum type="alphaLcParenR"/>
              <a:tabLst>
                <a:tab pos="469900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How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do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handle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navigation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to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other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parts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the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landing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page,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and/or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to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other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pages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in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website?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275490" y="1401819"/>
            <a:ext cx="8869045" cy="3582670"/>
            <a:chOff x="275490" y="1401819"/>
            <a:chExt cx="8869045" cy="3582670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490" y="2383259"/>
              <a:ext cx="8868509" cy="33182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5203" y="1401819"/>
              <a:ext cx="4914441" cy="35823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913" y="975868"/>
            <a:ext cx="22021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7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3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navigation</a:t>
            </a:r>
            <a:r>
              <a:rPr dirty="0" sz="800" spc="-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between</a:t>
            </a:r>
            <a:r>
              <a:rPr dirty="0" sz="800" spc="-3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pages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85311" y="148082"/>
            <a:ext cx="19799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18135">
              <a:lnSpc>
                <a:spcPct val="100000"/>
              </a:lnSpc>
              <a:spcBef>
                <a:spcPts val="95"/>
              </a:spcBef>
            </a:pPr>
            <a:r>
              <a:rPr dirty="0"/>
              <a:t>Tae</a:t>
            </a:r>
            <a:r>
              <a:rPr dirty="0" spc="-10"/>
              <a:t> </a:t>
            </a:r>
            <a:r>
              <a:rPr dirty="0"/>
              <a:t>jung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5"/>
              <a:t> </a:t>
            </a:r>
            <a:r>
              <a:rPr dirty="0"/>
              <a:t>My</a:t>
            </a:r>
            <a:r>
              <a:rPr dirty="0" spc="-10"/>
              <a:t> </a:t>
            </a:r>
            <a:r>
              <a:rPr dirty="0"/>
              <a:t>Portfolio</a:t>
            </a:r>
            <a:r>
              <a:rPr dirty="0" spc="-5"/>
              <a:t> </a:t>
            </a:r>
            <a:r>
              <a:rPr dirty="0" spc="-25"/>
              <a:t>web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2971545" y="757173"/>
            <a:ext cx="32073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3D3C3E"/>
                </a:solidFill>
                <a:latin typeface="Arial"/>
                <a:cs typeface="Arial"/>
              </a:rPr>
              <a:t>Multi-</a:t>
            </a: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Page</a:t>
            </a:r>
            <a:r>
              <a:rPr dirty="0" sz="2400" spc="-5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3D3C3E"/>
                </a:solidFill>
                <a:latin typeface="Arial"/>
                <a:cs typeface="Arial"/>
              </a:rPr>
              <a:t>Navigation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0913" y="1192580"/>
            <a:ext cx="2778760" cy="76454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  <a:p>
            <a:pPr marL="469900" marR="5080" indent="-283210">
              <a:lnSpc>
                <a:spcPct val="114100"/>
              </a:lnSpc>
              <a:buAutoNum type="alphaLcParenR"/>
              <a:tabLst>
                <a:tab pos="469900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How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do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handle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navigation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from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other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pages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back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to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home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page?</a:t>
            </a:r>
            <a:endParaRPr sz="850">
              <a:latin typeface="Arial"/>
              <a:cs typeface="Arial"/>
            </a:endParaRPr>
          </a:p>
          <a:p>
            <a:pPr marL="469900" marR="90170" indent="-283210">
              <a:lnSpc>
                <a:spcPct val="114100"/>
              </a:lnSpc>
              <a:buAutoNum type="alphaLcParenR"/>
              <a:tabLst>
                <a:tab pos="469900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How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do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handle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navigation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between pages (back-and-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forth)</a:t>
            </a:r>
            <a:r>
              <a:rPr dirty="0" sz="850" spc="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in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general?</a:t>
            </a:r>
            <a:endParaRPr sz="8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9260" y="2430577"/>
            <a:ext cx="6680581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913" y="975868"/>
            <a:ext cx="168465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8</a:t>
            </a:r>
            <a:r>
              <a:rPr dirty="0" sz="800" spc="-1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of</a:t>
            </a:r>
            <a:r>
              <a:rPr dirty="0" sz="800" spc="-2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30:</a:t>
            </a:r>
            <a:r>
              <a:rPr dirty="0" sz="800" spc="-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Showcase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3D3C3E"/>
                </a:solidFill>
                <a:latin typeface="Arial"/>
                <a:cs typeface="Arial"/>
              </a:rPr>
              <a:t>HTML</a:t>
            </a:r>
            <a:r>
              <a:rPr dirty="0" sz="800" spc="-2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3D3C3E"/>
                </a:solidFill>
                <a:latin typeface="Arial"/>
                <a:cs typeface="Arial"/>
              </a:rPr>
              <a:t>structure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84473" y="148082"/>
            <a:ext cx="19799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Static</a:t>
            </a:r>
            <a:r>
              <a:rPr dirty="0" sz="1200" spc="-2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Website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D3C3E"/>
                </a:solidFill>
                <a:latin typeface="Arial"/>
                <a:cs typeface="Arial"/>
              </a:rPr>
              <a:t>Final</a:t>
            </a:r>
            <a:r>
              <a:rPr dirty="0" sz="1200" spc="-25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D3C3E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16865">
              <a:lnSpc>
                <a:spcPct val="100000"/>
              </a:lnSpc>
              <a:spcBef>
                <a:spcPts val="95"/>
              </a:spcBef>
            </a:pPr>
            <a:r>
              <a:rPr dirty="0"/>
              <a:t>Tae</a:t>
            </a:r>
            <a:r>
              <a:rPr dirty="0" spc="-10"/>
              <a:t> </a:t>
            </a:r>
            <a:r>
              <a:rPr dirty="0"/>
              <a:t>jung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5"/>
              <a:t> </a:t>
            </a:r>
            <a:r>
              <a:rPr dirty="0"/>
              <a:t>My</a:t>
            </a:r>
            <a:r>
              <a:rPr dirty="0" spc="-10"/>
              <a:t> </a:t>
            </a:r>
            <a:r>
              <a:rPr dirty="0"/>
              <a:t>Portfolio</a:t>
            </a:r>
            <a:r>
              <a:rPr dirty="0" spc="-5"/>
              <a:t> </a:t>
            </a:r>
            <a:r>
              <a:rPr dirty="0" spc="-25"/>
              <a:t>web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2102104" y="757173"/>
            <a:ext cx="49441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General</a:t>
            </a:r>
            <a:r>
              <a:rPr dirty="0" sz="2400" spc="-6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HTML</a:t>
            </a:r>
            <a:r>
              <a:rPr dirty="0" sz="2400" spc="-110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Structure</a:t>
            </a:r>
            <a:r>
              <a:rPr dirty="0" sz="2400" spc="-5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D3C3E"/>
                </a:solidFill>
                <a:latin typeface="Arial"/>
                <a:cs typeface="Arial"/>
              </a:rPr>
              <a:t>&amp;</a:t>
            </a:r>
            <a:r>
              <a:rPr dirty="0" sz="2400" spc="-55" b="1">
                <a:solidFill>
                  <a:srgbClr val="3D3C3E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3D3C3E"/>
                </a:solidFill>
                <a:latin typeface="Arial"/>
                <a:cs typeface="Arial"/>
              </a:rPr>
              <a:t>Format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0913" y="1192580"/>
            <a:ext cx="2985135" cy="179895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Answer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these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questions:</a:t>
            </a:r>
            <a:endParaRPr sz="850">
              <a:latin typeface="Arial"/>
              <a:cs typeface="Arial"/>
            </a:endParaRPr>
          </a:p>
          <a:p>
            <a:pPr marL="469265" indent="-282575">
              <a:lnSpc>
                <a:spcPct val="100000"/>
              </a:lnSpc>
              <a:spcBef>
                <a:spcPts val="145"/>
              </a:spcBef>
              <a:buAutoNum type="alphaLcParenR"/>
              <a:tabLst>
                <a:tab pos="46926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How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are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your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HTML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elements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nested?</a:t>
            </a:r>
            <a:endParaRPr sz="850">
              <a:latin typeface="Arial"/>
              <a:cs typeface="Arial"/>
            </a:endParaRPr>
          </a:p>
          <a:p>
            <a:pPr lvl="1" marL="926465" indent="-282575">
              <a:lnSpc>
                <a:spcPct val="100000"/>
              </a:lnSpc>
              <a:spcBef>
                <a:spcPts val="145"/>
              </a:spcBef>
              <a:buAutoNum type="romanLcParenR"/>
              <a:tabLst>
                <a:tab pos="92646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Do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have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&lt;header&gt;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section?</a:t>
            </a:r>
            <a:endParaRPr sz="850">
              <a:latin typeface="Arial"/>
              <a:cs typeface="Arial"/>
            </a:endParaRPr>
          </a:p>
          <a:p>
            <a:pPr lvl="1" marL="927100" marR="45085" indent="-283210">
              <a:lnSpc>
                <a:spcPct val="114100"/>
              </a:lnSpc>
              <a:buAutoNum type="romanLcParenR"/>
              <a:tabLst>
                <a:tab pos="927100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If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so,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what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is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in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it?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If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your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&lt;nav&gt;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is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not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in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it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explain</a:t>
            </a:r>
            <a:r>
              <a:rPr dirty="0" sz="850" spc="-4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why.</a:t>
            </a:r>
            <a:endParaRPr sz="850">
              <a:latin typeface="Arial"/>
              <a:cs typeface="Arial"/>
            </a:endParaRPr>
          </a:p>
          <a:p>
            <a:pPr lvl="1" marL="926465" indent="-282575">
              <a:lnSpc>
                <a:spcPct val="100000"/>
              </a:lnSpc>
              <a:spcBef>
                <a:spcPts val="145"/>
              </a:spcBef>
              <a:buAutoNum type="romanLcParenR"/>
              <a:tabLst>
                <a:tab pos="92646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Do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have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&lt;main&gt;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section?</a:t>
            </a:r>
            <a:endParaRPr sz="850">
              <a:latin typeface="Arial"/>
              <a:cs typeface="Arial"/>
            </a:endParaRPr>
          </a:p>
          <a:p>
            <a:pPr lvl="1" marL="926465" indent="-282575">
              <a:lnSpc>
                <a:spcPct val="100000"/>
              </a:lnSpc>
              <a:spcBef>
                <a:spcPts val="135"/>
              </a:spcBef>
              <a:buAutoNum type="romanLcParenR"/>
              <a:tabLst>
                <a:tab pos="92646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If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so,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what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is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in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it?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If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not,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explain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why.</a:t>
            </a:r>
            <a:endParaRPr sz="850">
              <a:latin typeface="Arial"/>
              <a:cs typeface="Arial"/>
            </a:endParaRPr>
          </a:p>
          <a:p>
            <a:pPr lvl="1" marL="926465" indent="-282575">
              <a:lnSpc>
                <a:spcPct val="100000"/>
              </a:lnSpc>
              <a:spcBef>
                <a:spcPts val="150"/>
              </a:spcBef>
              <a:buAutoNum type="romanLcParenR"/>
              <a:tabLst>
                <a:tab pos="92646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Do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have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other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&lt;sections&gt;?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Which?</a:t>
            </a:r>
            <a:endParaRPr sz="850">
              <a:latin typeface="Arial"/>
              <a:cs typeface="Arial"/>
            </a:endParaRPr>
          </a:p>
          <a:p>
            <a:pPr lvl="1" marL="926465" indent="-282575">
              <a:lnSpc>
                <a:spcPct val="100000"/>
              </a:lnSpc>
              <a:spcBef>
                <a:spcPts val="140"/>
              </a:spcBef>
              <a:buAutoNum type="romanLcParenR"/>
              <a:tabLst>
                <a:tab pos="92646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Do</a:t>
            </a:r>
            <a:r>
              <a:rPr dirty="0" sz="85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have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&lt;footer&gt;?</a:t>
            </a:r>
            <a:endParaRPr sz="850">
              <a:latin typeface="Arial"/>
              <a:cs typeface="Arial"/>
            </a:endParaRPr>
          </a:p>
          <a:p>
            <a:pPr lvl="1" marL="926465" indent="-282575">
              <a:lnSpc>
                <a:spcPct val="100000"/>
              </a:lnSpc>
              <a:spcBef>
                <a:spcPts val="145"/>
              </a:spcBef>
              <a:buAutoNum type="romanLcParenR"/>
              <a:tabLst>
                <a:tab pos="926465" algn="l"/>
              </a:tabLst>
            </a:pP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Do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you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have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other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section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elements?</a:t>
            </a:r>
            <a:endParaRPr sz="850">
              <a:latin typeface="Arial"/>
              <a:cs typeface="Arial"/>
            </a:endParaRPr>
          </a:p>
          <a:p>
            <a:pPr marL="469900" marR="5080" indent="-283210">
              <a:lnSpc>
                <a:spcPct val="114100"/>
              </a:lnSpc>
              <a:buAutoNum type="alphaLcParenR"/>
              <a:tabLst>
                <a:tab pos="469900" algn="l"/>
              </a:tabLst>
            </a:pP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Ensure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there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are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no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noticeable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issues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with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how</a:t>
            </a:r>
            <a:r>
              <a:rPr dirty="0" sz="850" spc="-20">
                <a:solidFill>
                  <a:srgbClr val="7E7E7E"/>
                </a:solidFill>
                <a:latin typeface="Arial"/>
                <a:cs typeface="Arial"/>
              </a:rPr>
              <a:t> your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HTML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is</a:t>
            </a:r>
            <a:r>
              <a:rPr dirty="0" sz="85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structured</a:t>
            </a:r>
            <a:r>
              <a:rPr dirty="0" sz="85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E7E7E"/>
                </a:solidFill>
                <a:latin typeface="Arial"/>
                <a:cs typeface="Arial"/>
              </a:rPr>
              <a:t>and</a:t>
            </a:r>
            <a:r>
              <a:rPr dirty="0" sz="85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7E7E7E"/>
                </a:solidFill>
                <a:latin typeface="Arial"/>
                <a:cs typeface="Arial"/>
              </a:rPr>
              <a:t>formatted.</a:t>
            </a:r>
            <a:endParaRPr sz="8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66638" y="1660302"/>
            <a:ext cx="2536150" cy="327386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914" y="3381341"/>
            <a:ext cx="4725915" cy="15451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2025-08-28T00:23:08Z</dcterms:created>
  <dcterms:modified xsi:type="dcterms:W3CDTF">2025-08-28T00:23:08Z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2025-08-27T00:00:00Z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2025-08-28T00:00:00Z</vt:filetime>
  </property>
  <property fmtid="{D5CDD505-2E9C-101B-9397-08002B2CF9AE}" pid="5" name="Producer">
    <vt:lpwstr>Adobe PDF Services</vt:lpwstr>
  </property>
</Properties>
</file>